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60" r:id="rId5"/>
    <p:sldId id="261" r:id="rId6"/>
    <p:sldId id="262" r:id="rId7"/>
    <p:sldId id="291" r:id="rId8"/>
    <p:sldId id="290" r:id="rId9"/>
    <p:sldId id="295" r:id="rId10"/>
    <p:sldId id="264" r:id="rId11"/>
    <p:sldId id="265" r:id="rId12"/>
    <p:sldId id="284" r:id="rId13"/>
    <p:sldId id="266" r:id="rId14"/>
    <p:sldId id="267" r:id="rId15"/>
    <p:sldId id="285" r:id="rId16"/>
    <p:sldId id="269" r:id="rId17"/>
    <p:sldId id="270" r:id="rId18"/>
    <p:sldId id="271" r:id="rId19"/>
    <p:sldId id="272" r:id="rId20"/>
    <p:sldId id="292" r:id="rId21"/>
    <p:sldId id="293" r:id="rId22"/>
    <p:sldId id="276" r:id="rId23"/>
    <p:sldId id="294" r:id="rId24"/>
    <p:sldId id="287" r:id="rId25"/>
    <p:sldId id="278" r:id="rId26"/>
    <p:sldId id="279" r:id="rId27"/>
    <p:sldId id="280"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9FC95-0C1C-4920-AD25-A5BB679D2D0F}" v="7" dt="2025-01-15T15:42:58.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50" autoAdjust="0"/>
  </p:normalViewPr>
  <p:slideViewPr>
    <p:cSldViewPr snapToGrid="0">
      <p:cViewPr varScale="1">
        <p:scale>
          <a:sx n="127" d="100"/>
          <a:sy n="127" d="100"/>
        </p:scale>
        <p:origin x="168" y="6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ne Colgan" userId="c16f81bd-f109-4606-813b-dc2213b2c82e" providerId="ADAL" clId="{AF96AEE3-A31C-4151-B58A-5C3DA2940706}"/>
    <pc:docChg chg="undo custSel modSld">
      <pc:chgData name="Marlene Colgan" userId="c16f81bd-f109-4606-813b-dc2213b2c82e" providerId="ADAL" clId="{AF96AEE3-A31C-4151-B58A-5C3DA2940706}" dt="2025-01-15T19:38:29.867" v="2050" actId="962"/>
      <pc:docMkLst>
        <pc:docMk/>
      </pc:docMkLst>
      <pc:sldChg chg="modSp">
        <pc:chgData name="Marlene Colgan" userId="c16f81bd-f109-4606-813b-dc2213b2c82e" providerId="ADAL" clId="{AF96AEE3-A31C-4151-B58A-5C3DA2940706}" dt="2025-01-15T19:31:36.409" v="229" actId="962"/>
        <pc:sldMkLst>
          <pc:docMk/>
          <pc:sldMk cId="818890534" sldId="256"/>
        </pc:sldMkLst>
        <pc:picChg chg="mod">
          <ac:chgData name="Marlene Colgan" userId="c16f81bd-f109-4606-813b-dc2213b2c82e" providerId="ADAL" clId="{AF96AEE3-A31C-4151-B58A-5C3DA2940706}" dt="2025-01-15T19:31:06.807" v="41" actId="962"/>
          <ac:picMkLst>
            <pc:docMk/>
            <pc:sldMk cId="818890534" sldId="256"/>
            <ac:picMk id="5" creationId="{00000000-0000-0000-0000-000000000000}"/>
          </ac:picMkLst>
        </pc:picChg>
        <pc:picChg chg="mod">
          <ac:chgData name="Marlene Colgan" userId="c16f81bd-f109-4606-813b-dc2213b2c82e" providerId="ADAL" clId="{AF96AEE3-A31C-4151-B58A-5C3DA2940706}" dt="2025-01-15T19:31:14.278" v="87" actId="962"/>
          <ac:picMkLst>
            <pc:docMk/>
            <pc:sldMk cId="818890534" sldId="256"/>
            <ac:picMk id="7" creationId="{00000000-0000-0000-0000-000000000000}"/>
          </ac:picMkLst>
        </pc:picChg>
        <pc:picChg chg="mod">
          <ac:chgData name="Marlene Colgan" userId="c16f81bd-f109-4606-813b-dc2213b2c82e" providerId="ADAL" clId="{AF96AEE3-A31C-4151-B58A-5C3DA2940706}" dt="2025-01-15T19:31:22.286" v="141" actId="962"/>
          <ac:picMkLst>
            <pc:docMk/>
            <pc:sldMk cId="818890534" sldId="256"/>
            <ac:picMk id="1030" creationId="{00000000-0000-0000-0000-000000000000}"/>
          </ac:picMkLst>
        </pc:picChg>
        <pc:picChg chg="mod">
          <ac:chgData name="Marlene Colgan" userId="c16f81bd-f109-4606-813b-dc2213b2c82e" providerId="ADAL" clId="{AF96AEE3-A31C-4151-B58A-5C3DA2940706}" dt="2025-01-15T19:31:28.862" v="189" actId="962"/>
          <ac:picMkLst>
            <pc:docMk/>
            <pc:sldMk cId="818890534" sldId="256"/>
            <ac:picMk id="1032" creationId="{00000000-0000-0000-0000-000000000000}"/>
          </ac:picMkLst>
        </pc:picChg>
        <pc:picChg chg="mod">
          <ac:chgData name="Marlene Colgan" userId="c16f81bd-f109-4606-813b-dc2213b2c82e" providerId="ADAL" clId="{AF96AEE3-A31C-4151-B58A-5C3DA2940706}" dt="2025-01-15T19:31:36.409" v="229" actId="962"/>
          <ac:picMkLst>
            <pc:docMk/>
            <pc:sldMk cId="818890534" sldId="256"/>
            <ac:picMk id="1034" creationId="{00000000-0000-0000-0000-000000000000}"/>
          </ac:picMkLst>
        </pc:picChg>
      </pc:sldChg>
      <pc:sldChg chg="modSp">
        <pc:chgData name="Marlene Colgan" userId="c16f81bd-f109-4606-813b-dc2213b2c82e" providerId="ADAL" clId="{AF96AEE3-A31C-4151-B58A-5C3DA2940706}" dt="2025-01-15T19:31:50.276" v="231" actId="962"/>
        <pc:sldMkLst>
          <pc:docMk/>
          <pc:sldMk cId="2497506212" sldId="257"/>
        </pc:sldMkLst>
        <pc:picChg chg="mod">
          <ac:chgData name="Marlene Colgan" userId="c16f81bd-f109-4606-813b-dc2213b2c82e" providerId="ADAL" clId="{AF96AEE3-A31C-4151-B58A-5C3DA2940706}" dt="2025-01-15T19:31:47.261" v="230" actId="962"/>
          <ac:picMkLst>
            <pc:docMk/>
            <pc:sldMk cId="2497506212" sldId="257"/>
            <ac:picMk id="5" creationId="{00000000-0000-0000-0000-000000000000}"/>
          </ac:picMkLst>
        </pc:picChg>
        <pc:picChg chg="mod">
          <ac:chgData name="Marlene Colgan" userId="c16f81bd-f109-4606-813b-dc2213b2c82e" providerId="ADAL" clId="{AF96AEE3-A31C-4151-B58A-5C3DA2940706}" dt="2025-01-15T19:31:50.276" v="231" actId="962"/>
          <ac:picMkLst>
            <pc:docMk/>
            <pc:sldMk cId="2497506212" sldId="257"/>
            <ac:picMk id="6" creationId="{00000000-0000-0000-0000-000000000000}"/>
          </ac:picMkLst>
        </pc:picChg>
      </pc:sldChg>
      <pc:sldChg chg="addSp delSp modSp">
        <pc:chgData name="Marlene Colgan" userId="c16f81bd-f109-4606-813b-dc2213b2c82e" providerId="ADAL" clId="{AF96AEE3-A31C-4151-B58A-5C3DA2940706}" dt="2025-01-15T19:32:56.869" v="641" actId="962"/>
        <pc:sldMkLst>
          <pc:docMk/>
          <pc:sldMk cId="916476045" sldId="258"/>
        </pc:sldMkLst>
        <pc:picChg chg="mod">
          <ac:chgData name="Marlene Colgan" userId="c16f81bd-f109-4606-813b-dc2213b2c82e" providerId="ADAL" clId="{AF96AEE3-A31C-4151-B58A-5C3DA2940706}" dt="2025-01-15T19:32:00.558" v="281" actId="962"/>
          <ac:picMkLst>
            <pc:docMk/>
            <pc:sldMk cId="916476045" sldId="258"/>
            <ac:picMk id="4" creationId="{00000000-0000-0000-0000-000000000000}"/>
          </ac:picMkLst>
        </pc:picChg>
        <pc:picChg chg="mod">
          <ac:chgData name="Marlene Colgan" userId="c16f81bd-f109-4606-813b-dc2213b2c82e" providerId="ADAL" clId="{AF96AEE3-A31C-4151-B58A-5C3DA2940706}" dt="2025-01-15T19:32:31.998" v="521" actId="962"/>
          <ac:picMkLst>
            <pc:docMk/>
            <pc:sldMk cId="916476045" sldId="258"/>
            <ac:picMk id="3074" creationId="{00000000-0000-0000-0000-000000000000}"/>
          </ac:picMkLst>
        </pc:picChg>
        <pc:picChg chg="add del mod">
          <ac:chgData name="Marlene Colgan" userId="c16f81bd-f109-4606-813b-dc2213b2c82e" providerId="ADAL" clId="{AF96AEE3-A31C-4151-B58A-5C3DA2940706}" dt="2025-01-15T19:32:49.102" v="585" actId="962"/>
          <ac:picMkLst>
            <pc:docMk/>
            <pc:sldMk cId="916476045" sldId="258"/>
            <ac:picMk id="3076" creationId="{00000000-0000-0000-0000-000000000000}"/>
          </ac:picMkLst>
        </pc:picChg>
        <pc:picChg chg="mod">
          <ac:chgData name="Marlene Colgan" userId="c16f81bd-f109-4606-813b-dc2213b2c82e" providerId="ADAL" clId="{AF96AEE3-A31C-4151-B58A-5C3DA2940706}" dt="2025-01-15T19:32:56.869" v="641" actId="962"/>
          <ac:picMkLst>
            <pc:docMk/>
            <pc:sldMk cId="916476045" sldId="258"/>
            <ac:picMk id="3078" creationId="{00000000-0000-0000-0000-000000000000}"/>
          </ac:picMkLst>
        </pc:picChg>
        <pc:picChg chg="mod">
          <ac:chgData name="Marlene Colgan" userId="c16f81bd-f109-4606-813b-dc2213b2c82e" providerId="ADAL" clId="{AF96AEE3-A31C-4151-B58A-5C3DA2940706}" dt="2025-01-15T19:32:14.016" v="397" actId="962"/>
          <ac:picMkLst>
            <pc:docMk/>
            <pc:sldMk cId="916476045" sldId="258"/>
            <ac:picMk id="3080" creationId="{00000000-0000-0000-0000-000000000000}"/>
          </ac:picMkLst>
        </pc:picChg>
        <pc:picChg chg="mod">
          <ac:chgData name="Marlene Colgan" userId="c16f81bd-f109-4606-813b-dc2213b2c82e" providerId="ADAL" clId="{AF96AEE3-A31C-4151-B58A-5C3DA2940706}" dt="2025-01-15T19:32:23.638" v="463" actId="962"/>
          <ac:picMkLst>
            <pc:docMk/>
            <pc:sldMk cId="916476045" sldId="258"/>
            <ac:picMk id="3082" creationId="{00000000-0000-0000-0000-000000000000}"/>
          </ac:picMkLst>
        </pc:picChg>
      </pc:sldChg>
      <pc:sldChg chg="modSp">
        <pc:chgData name="Marlene Colgan" userId="c16f81bd-f109-4606-813b-dc2213b2c82e" providerId="ADAL" clId="{AF96AEE3-A31C-4151-B58A-5C3DA2940706}" dt="2025-01-15T19:33:44.701" v="907" actId="962"/>
        <pc:sldMkLst>
          <pc:docMk/>
          <pc:sldMk cId="4151395309" sldId="261"/>
        </pc:sldMkLst>
        <pc:picChg chg="mod">
          <ac:chgData name="Marlene Colgan" userId="c16f81bd-f109-4606-813b-dc2213b2c82e" providerId="ADAL" clId="{AF96AEE3-A31C-4151-B58A-5C3DA2940706}" dt="2025-01-15T19:33:28.245" v="759" actId="962"/>
          <ac:picMkLst>
            <pc:docMk/>
            <pc:sldMk cId="4151395309" sldId="261"/>
            <ac:picMk id="5" creationId="{358D6398-09AE-D01D-39BD-5833742E0D63}"/>
          </ac:picMkLst>
        </pc:picChg>
        <pc:picChg chg="mod">
          <ac:chgData name="Marlene Colgan" userId="c16f81bd-f109-4606-813b-dc2213b2c82e" providerId="ADAL" clId="{AF96AEE3-A31C-4151-B58A-5C3DA2940706}" dt="2025-01-15T19:33:44.701" v="907" actId="962"/>
          <ac:picMkLst>
            <pc:docMk/>
            <pc:sldMk cId="4151395309" sldId="261"/>
            <ac:picMk id="9" creationId="{D68ACC8F-6315-3F64-65ED-393E36979C72}"/>
          </ac:picMkLst>
        </pc:picChg>
      </pc:sldChg>
      <pc:sldChg chg="modSp">
        <pc:chgData name="Marlene Colgan" userId="c16f81bd-f109-4606-813b-dc2213b2c82e" providerId="ADAL" clId="{AF96AEE3-A31C-4151-B58A-5C3DA2940706}" dt="2025-01-15T19:34:58.140" v="1177" actId="962"/>
        <pc:sldMkLst>
          <pc:docMk/>
          <pc:sldMk cId="2455207554" sldId="264"/>
        </pc:sldMkLst>
        <pc:spChg chg="mod">
          <ac:chgData name="Marlene Colgan" userId="c16f81bd-f109-4606-813b-dc2213b2c82e" providerId="ADAL" clId="{AF96AEE3-A31C-4151-B58A-5C3DA2940706}" dt="2025-01-15T19:34:09.780" v="918" actId="962"/>
          <ac:spMkLst>
            <pc:docMk/>
            <pc:sldMk cId="2455207554" sldId="264"/>
            <ac:spMk id="7" creationId="{00000000-0000-0000-0000-000000000000}"/>
          </ac:spMkLst>
        </pc:spChg>
        <pc:spChg chg="mod">
          <ac:chgData name="Marlene Colgan" userId="c16f81bd-f109-4606-813b-dc2213b2c82e" providerId="ADAL" clId="{AF96AEE3-A31C-4151-B58A-5C3DA2940706}" dt="2025-01-15T19:34:11.555" v="919" actId="962"/>
          <ac:spMkLst>
            <pc:docMk/>
            <pc:sldMk cId="2455207554" sldId="264"/>
            <ac:spMk id="27" creationId="{00000000-0000-0000-0000-000000000000}"/>
          </ac:spMkLst>
        </pc:spChg>
        <pc:spChg chg="mod">
          <ac:chgData name="Marlene Colgan" userId="c16f81bd-f109-4606-813b-dc2213b2c82e" providerId="ADAL" clId="{AF96AEE3-A31C-4151-B58A-5C3DA2940706}" dt="2025-01-15T19:34:13.548" v="920" actId="962"/>
          <ac:spMkLst>
            <pc:docMk/>
            <pc:sldMk cId="2455207554" sldId="264"/>
            <ac:spMk id="28" creationId="{00000000-0000-0000-0000-000000000000}"/>
          </ac:spMkLst>
        </pc:spChg>
        <pc:spChg chg="mod">
          <ac:chgData name="Marlene Colgan" userId="c16f81bd-f109-4606-813b-dc2213b2c82e" providerId="ADAL" clId="{AF96AEE3-A31C-4151-B58A-5C3DA2940706}" dt="2025-01-15T19:34:17.396" v="921" actId="962"/>
          <ac:spMkLst>
            <pc:docMk/>
            <pc:sldMk cId="2455207554" sldId="264"/>
            <ac:spMk id="29" creationId="{00000000-0000-0000-0000-000000000000}"/>
          </ac:spMkLst>
        </pc:spChg>
        <pc:picChg chg="mod">
          <ac:chgData name="Marlene Colgan" userId="c16f81bd-f109-4606-813b-dc2213b2c82e" providerId="ADAL" clId="{AF96AEE3-A31C-4151-B58A-5C3DA2940706}" dt="2025-01-15T19:34:58.140" v="1177" actId="962"/>
          <ac:picMkLst>
            <pc:docMk/>
            <pc:sldMk cId="2455207554" sldId="264"/>
            <ac:picMk id="4" creationId="{00000000-0000-0000-0000-000000000000}"/>
          </ac:picMkLst>
        </pc:picChg>
      </pc:sldChg>
      <pc:sldChg chg="modSp">
        <pc:chgData name="Marlene Colgan" userId="c16f81bd-f109-4606-813b-dc2213b2c82e" providerId="ADAL" clId="{AF96AEE3-A31C-4151-B58A-5C3DA2940706}" dt="2025-01-15T19:35:21.924" v="1345" actId="962"/>
        <pc:sldMkLst>
          <pc:docMk/>
          <pc:sldMk cId="1538223857" sldId="267"/>
        </pc:sldMkLst>
        <pc:picChg chg="mod">
          <ac:chgData name="Marlene Colgan" userId="c16f81bd-f109-4606-813b-dc2213b2c82e" providerId="ADAL" clId="{AF96AEE3-A31C-4151-B58A-5C3DA2940706}" dt="2025-01-15T19:35:21.924" v="1345" actId="962"/>
          <ac:picMkLst>
            <pc:docMk/>
            <pc:sldMk cId="1538223857" sldId="267"/>
            <ac:picMk id="10" creationId="{00000000-0000-0000-0000-000000000000}"/>
          </ac:picMkLst>
        </pc:picChg>
      </pc:sldChg>
      <pc:sldChg chg="modSp">
        <pc:chgData name="Marlene Colgan" userId="c16f81bd-f109-4606-813b-dc2213b2c82e" providerId="ADAL" clId="{AF96AEE3-A31C-4151-B58A-5C3DA2940706}" dt="2025-01-15T19:35:37.780" v="1429" actId="962"/>
        <pc:sldMkLst>
          <pc:docMk/>
          <pc:sldMk cId="2383008938" sldId="272"/>
        </pc:sldMkLst>
        <pc:picChg chg="mod">
          <ac:chgData name="Marlene Colgan" userId="c16f81bd-f109-4606-813b-dc2213b2c82e" providerId="ADAL" clId="{AF96AEE3-A31C-4151-B58A-5C3DA2940706}" dt="2025-01-15T19:35:37.780" v="1429" actId="962"/>
          <ac:picMkLst>
            <pc:docMk/>
            <pc:sldMk cId="2383008938" sldId="272"/>
            <ac:picMk id="4" creationId="{B66ED25D-3FB0-D993-42F5-4243A2D95FDA}"/>
          </ac:picMkLst>
        </pc:picChg>
      </pc:sldChg>
      <pc:sldChg chg="modSp">
        <pc:chgData name="Marlene Colgan" userId="c16f81bd-f109-4606-813b-dc2213b2c82e" providerId="ADAL" clId="{AF96AEE3-A31C-4151-B58A-5C3DA2940706}" dt="2025-01-15T19:37:43.909" v="1837" actId="962"/>
        <pc:sldMkLst>
          <pc:docMk/>
          <pc:sldMk cId="1912914836" sldId="276"/>
        </pc:sldMkLst>
        <pc:picChg chg="mod">
          <ac:chgData name="Marlene Colgan" userId="c16f81bd-f109-4606-813b-dc2213b2c82e" providerId="ADAL" clId="{AF96AEE3-A31C-4151-B58A-5C3DA2940706}" dt="2025-01-15T19:37:43.909" v="1837" actId="962"/>
          <ac:picMkLst>
            <pc:docMk/>
            <pc:sldMk cId="1912914836" sldId="276"/>
            <ac:picMk id="4" creationId="{EAD8B7B0-F130-6519-C4CA-5BF1153528FF}"/>
          </ac:picMkLst>
        </pc:picChg>
      </pc:sldChg>
      <pc:sldChg chg="modSp">
        <pc:chgData name="Marlene Colgan" userId="c16f81bd-f109-4606-813b-dc2213b2c82e" providerId="ADAL" clId="{AF96AEE3-A31C-4151-B58A-5C3DA2940706}" dt="2025-01-15T19:38:11.658" v="1942" actId="962"/>
        <pc:sldMkLst>
          <pc:docMk/>
          <pc:sldMk cId="1844545705" sldId="279"/>
        </pc:sldMkLst>
        <pc:picChg chg="mod">
          <ac:chgData name="Marlene Colgan" userId="c16f81bd-f109-4606-813b-dc2213b2c82e" providerId="ADAL" clId="{AF96AEE3-A31C-4151-B58A-5C3DA2940706}" dt="2025-01-15T19:37:48.770" v="1838" actId="962"/>
          <ac:picMkLst>
            <pc:docMk/>
            <pc:sldMk cId="1844545705" sldId="279"/>
            <ac:picMk id="6" creationId="{00000000-0000-0000-0000-000000000000}"/>
          </ac:picMkLst>
        </pc:picChg>
        <pc:picChg chg="mod">
          <ac:chgData name="Marlene Colgan" userId="c16f81bd-f109-4606-813b-dc2213b2c82e" providerId="ADAL" clId="{AF96AEE3-A31C-4151-B58A-5C3DA2940706}" dt="2025-01-15T19:37:51.210" v="1839" actId="962"/>
          <ac:picMkLst>
            <pc:docMk/>
            <pc:sldMk cId="1844545705" sldId="279"/>
            <ac:picMk id="8" creationId="{00000000-0000-0000-0000-000000000000}"/>
          </ac:picMkLst>
        </pc:picChg>
        <pc:picChg chg="mod">
          <ac:chgData name="Marlene Colgan" userId="c16f81bd-f109-4606-813b-dc2213b2c82e" providerId="ADAL" clId="{AF96AEE3-A31C-4151-B58A-5C3DA2940706}" dt="2025-01-15T19:38:11.658" v="1942" actId="962"/>
          <ac:picMkLst>
            <pc:docMk/>
            <pc:sldMk cId="1844545705" sldId="279"/>
            <ac:picMk id="10" creationId="{00000000-0000-0000-0000-000000000000}"/>
          </ac:picMkLst>
        </pc:picChg>
      </pc:sldChg>
      <pc:sldChg chg="modSp">
        <pc:chgData name="Marlene Colgan" userId="c16f81bd-f109-4606-813b-dc2213b2c82e" providerId="ADAL" clId="{AF96AEE3-A31C-4151-B58A-5C3DA2940706}" dt="2025-01-15T19:38:29.867" v="2050" actId="962"/>
        <pc:sldMkLst>
          <pc:docMk/>
          <pc:sldMk cId="1360087834" sldId="280"/>
        </pc:sldMkLst>
        <pc:picChg chg="mod">
          <ac:chgData name="Marlene Colgan" userId="c16f81bd-f109-4606-813b-dc2213b2c82e" providerId="ADAL" clId="{AF96AEE3-A31C-4151-B58A-5C3DA2940706}" dt="2025-01-15T19:38:18.891" v="1984" actId="962"/>
          <ac:picMkLst>
            <pc:docMk/>
            <pc:sldMk cId="1360087834" sldId="280"/>
            <ac:picMk id="4" creationId="{00000000-0000-0000-0000-000000000000}"/>
          </ac:picMkLst>
        </pc:picChg>
        <pc:picChg chg="mod">
          <ac:chgData name="Marlene Colgan" userId="c16f81bd-f109-4606-813b-dc2213b2c82e" providerId="ADAL" clId="{AF96AEE3-A31C-4151-B58A-5C3DA2940706}" dt="2025-01-15T19:38:29.867" v="2050" actId="962"/>
          <ac:picMkLst>
            <pc:docMk/>
            <pc:sldMk cId="1360087834" sldId="280"/>
            <ac:picMk id="5" creationId="{00000000-0000-0000-0000-000000000000}"/>
          </ac:picMkLst>
        </pc:picChg>
      </pc:sldChg>
      <pc:sldChg chg="modSp">
        <pc:chgData name="Marlene Colgan" userId="c16f81bd-f109-4606-813b-dc2213b2c82e" providerId="ADAL" clId="{AF96AEE3-A31C-4151-B58A-5C3DA2940706}" dt="2025-01-15T19:36:23.147" v="1560" actId="962"/>
        <pc:sldMkLst>
          <pc:docMk/>
          <pc:sldMk cId="3031661504" sldId="285"/>
        </pc:sldMkLst>
        <pc:picChg chg="mod">
          <ac:chgData name="Marlene Colgan" userId="c16f81bd-f109-4606-813b-dc2213b2c82e" providerId="ADAL" clId="{AF96AEE3-A31C-4151-B58A-5C3DA2940706}" dt="2025-01-15T19:35:59.508" v="1555" actId="962"/>
          <ac:picMkLst>
            <pc:docMk/>
            <pc:sldMk cId="3031661504" sldId="285"/>
            <ac:picMk id="8" creationId="{514B8E44-99AC-4CE4-9511-3D3B1B405DAF}"/>
          </ac:picMkLst>
        </pc:picChg>
        <pc:picChg chg="mod">
          <ac:chgData name="Marlene Colgan" userId="c16f81bd-f109-4606-813b-dc2213b2c82e" providerId="ADAL" clId="{AF96AEE3-A31C-4151-B58A-5C3DA2940706}" dt="2025-01-15T19:36:14.459" v="1557" actId="962"/>
          <ac:picMkLst>
            <pc:docMk/>
            <pc:sldMk cId="3031661504" sldId="285"/>
            <ac:picMk id="9" creationId="{109408BB-DC2B-A7B9-73BB-B4DCE6133002}"/>
          </ac:picMkLst>
        </pc:picChg>
        <pc:picChg chg="mod">
          <ac:chgData name="Marlene Colgan" userId="c16f81bd-f109-4606-813b-dc2213b2c82e" providerId="ADAL" clId="{AF96AEE3-A31C-4151-B58A-5C3DA2940706}" dt="2025-01-15T19:36:17.379" v="1558" actId="962"/>
          <ac:picMkLst>
            <pc:docMk/>
            <pc:sldMk cId="3031661504" sldId="285"/>
            <ac:picMk id="10" creationId="{2CBF9F8A-356E-1628-98D2-CECF628A6EBC}"/>
          </ac:picMkLst>
        </pc:picChg>
        <pc:picChg chg="mod">
          <ac:chgData name="Marlene Colgan" userId="c16f81bd-f109-4606-813b-dc2213b2c82e" providerId="ADAL" clId="{AF96AEE3-A31C-4151-B58A-5C3DA2940706}" dt="2025-01-15T19:36:20.275" v="1559" actId="962"/>
          <ac:picMkLst>
            <pc:docMk/>
            <pc:sldMk cId="3031661504" sldId="285"/>
            <ac:picMk id="11" creationId="{84D2826C-1BBF-4746-0420-AB9978495E4D}"/>
          </ac:picMkLst>
        </pc:picChg>
        <pc:picChg chg="mod">
          <ac:chgData name="Marlene Colgan" userId="c16f81bd-f109-4606-813b-dc2213b2c82e" providerId="ADAL" clId="{AF96AEE3-A31C-4151-B58A-5C3DA2940706}" dt="2025-01-15T19:36:23.147" v="1560" actId="962"/>
          <ac:picMkLst>
            <pc:docMk/>
            <pc:sldMk cId="3031661504" sldId="285"/>
            <ac:picMk id="12" creationId="{75C07843-E4E8-E94D-5D96-8D47EEB8CC91}"/>
          </ac:picMkLst>
        </pc:picChg>
      </pc:sldChg>
      <pc:sldChg chg="modSp">
        <pc:chgData name="Marlene Colgan" userId="c16f81bd-f109-4606-813b-dc2213b2c82e" providerId="ADAL" clId="{AF96AEE3-A31C-4151-B58A-5C3DA2940706}" dt="2025-01-15T19:38:06.819" v="1941" actId="962"/>
        <pc:sldMkLst>
          <pc:docMk/>
          <pc:sldMk cId="3653832898" sldId="287"/>
        </pc:sldMkLst>
        <pc:spChg chg="mod">
          <ac:chgData name="Marlene Colgan" userId="c16f81bd-f109-4606-813b-dc2213b2c82e" providerId="ADAL" clId="{AF96AEE3-A31C-4151-B58A-5C3DA2940706}" dt="2025-01-15T19:37:34.074" v="1757" actId="962"/>
          <ac:spMkLst>
            <pc:docMk/>
            <pc:sldMk cId="3653832898" sldId="287"/>
            <ac:spMk id="5" creationId="{00000000-0000-0000-0000-000000000000}"/>
          </ac:spMkLst>
        </pc:spChg>
        <pc:picChg chg="mod">
          <ac:chgData name="Marlene Colgan" userId="c16f81bd-f109-4606-813b-dc2213b2c82e" providerId="ADAL" clId="{AF96AEE3-A31C-4151-B58A-5C3DA2940706}" dt="2025-01-15T19:38:06.819" v="1941" actId="962"/>
          <ac:picMkLst>
            <pc:docMk/>
            <pc:sldMk cId="3653832898" sldId="287"/>
            <ac:picMk id="6" creationId="{9D653DDC-B755-C06C-7615-3C4B3641D03A}"/>
          </ac:picMkLst>
        </pc:picChg>
      </pc:sldChg>
      <pc:sldChg chg="modSp">
        <pc:chgData name="Marlene Colgan" userId="c16f81bd-f109-4606-813b-dc2213b2c82e" providerId="ADAL" clId="{AF96AEE3-A31C-4151-B58A-5C3DA2940706}" dt="2025-01-15T19:36:10.875" v="1556" actId="962"/>
        <pc:sldMkLst>
          <pc:docMk/>
          <pc:sldMk cId="3256876408" sldId="291"/>
        </pc:sldMkLst>
        <pc:spChg chg="mod">
          <ac:chgData name="Marlene Colgan" userId="c16f81bd-f109-4606-813b-dc2213b2c82e" providerId="ADAL" clId="{AF96AEE3-A31C-4151-B58A-5C3DA2940706}" dt="2025-01-15T19:33:59.788" v="913" actId="962"/>
          <ac:spMkLst>
            <pc:docMk/>
            <pc:sldMk cId="3256876408" sldId="291"/>
            <ac:spMk id="8" creationId="{EB9E43B7-94D0-44D3-1773-66280E70927A}"/>
          </ac:spMkLst>
        </pc:spChg>
        <pc:spChg chg="mod">
          <ac:chgData name="Marlene Colgan" userId="c16f81bd-f109-4606-813b-dc2213b2c82e" providerId="ADAL" clId="{AF96AEE3-A31C-4151-B58A-5C3DA2940706}" dt="2025-01-15T19:34:03.379" v="915" actId="962"/>
          <ac:spMkLst>
            <pc:docMk/>
            <pc:sldMk cId="3256876408" sldId="291"/>
            <ac:spMk id="11" creationId="{D31B9C7B-5637-C528-BE48-2B299D9FE2B7}"/>
          </ac:spMkLst>
        </pc:spChg>
        <pc:spChg chg="mod">
          <ac:chgData name="Marlene Colgan" userId="c16f81bd-f109-4606-813b-dc2213b2c82e" providerId="ADAL" clId="{AF96AEE3-A31C-4151-B58A-5C3DA2940706}" dt="2025-01-15T19:33:54.268" v="910" actId="962"/>
          <ac:spMkLst>
            <pc:docMk/>
            <pc:sldMk cId="3256876408" sldId="291"/>
            <ac:spMk id="13" creationId="{00000000-0000-0000-0000-000000000000}"/>
          </ac:spMkLst>
        </pc:spChg>
        <pc:spChg chg="mod">
          <ac:chgData name="Marlene Colgan" userId="c16f81bd-f109-4606-813b-dc2213b2c82e" providerId="ADAL" clId="{AF96AEE3-A31C-4151-B58A-5C3DA2940706}" dt="2025-01-15T19:33:56.084" v="911" actId="962"/>
          <ac:spMkLst>
            <pc:docMk/>
            <pc:sldMk cId="3256876408" sldId="291"/>
            <ac:spMk id="14" creationId="{00000000-0000-0000-0000-000000000000}"/>
          </ac:spMkLst>
        </pc:spChg>
        <pc:spChg chg="mod">
          <ac:chgData name="Marlene Colgan" userId="c16f81bd-f109-4606-813b-dc2213b2c82e" providerId="ADAL" clId="{AF96AEE3-A31C-4151-B58A-5C3DA2940706}" dt="2025-01-15T19:33:49.972" v="908" actId="962"/>
          <ac:spMkLst>
            <pc:docMk/>
            <pc:sldMk cId="3256876408" sldId="291"/>
            <ac:spMk id="15" creationId="{00000000-0000-0000-0000-000000000000}"/>
          </ac:spMkLst>
        </pc:spChg>
        <pc:spChg chg="mod">
          <ac:chgData name="Marlene Colgan" userId="c16f81bd-f109-4606-813b-dc2213b2c82e" providerId="ADAL" clId="{AF96AEE3-A31C-4151-B58A-5C3DA2940706}" dt="2025-01-15T19:33:51.892" v="909" actId="962"/>
          <ac:spMkLst>
            <pc:docMk/>
            <pc:sldMk cId="3256876408" sldId="291"/>
            <ac:spMk id="16" creationId="{00000000-0000-0000-0000-000000000000}"/>
          </ac:spMkLst>
        </pc:spChg>
        <pc:spChg chg="mod">
          <ac:chgData name="Marlene Colgan" userId="c16f81bd-f109-4606-813b-dc2213b2c82e" providerId="ADAL" clId="{AF96AEE3-A31C-4151-B58A-5C3DA2940706}" dt="2025-01-15T19:33:58.019" v="912" actId="962"/>
          <ac:spMkLst>
            <pc:docMk/>
            <pc:sldMk cId="3256876408" sldId="291"/>
            <ac:spMk id="18" creationId="{00000000-0000-0000-0000-000000000000}"/>
          </ac:spMkLst>
        </pc:spChg>
        <pc:spChg chg="mod">
          <ac:chgData name="Marlene Colgan" userId="c16f81bd-f109-4606-813b-dc2213b2c82e" providerId="ADAL" clId="{AF96AEE3-A31C-4151-B58A-5C3DA2940706}" dt="2025-01-15T19:34:04.963" v="916" actId="962"/>
          <ac:spMkLst>
            <pc:docMk/>
            <pc:sldMk cId="3256876408" sldId="291"/>
            <ac:spMk id="19" creationId="{FA14BD1B-91B2-BED0-5C13-1566E2433948}"/>
          </ac:spMkLst>
        </pc:spChg>
        <pc:spChg chg="mod">
          <ac:chgData name="Marlene Colgan" userId="c16f81bd-f109-4606-813b-dc2213b2c82e" providerId="ADAL" clId="{AF96AEE3-A31C-4151-B58A-5C3DA2940706}" dt="2025-01-15T19:34:01.652" v="914" actId="962"/>
          <ac:spMkLst>
            <pc:docMk/>
            <pc:sldMk cId="3256876408" sldId="291"/>
            <ac:spMk id="20" creationId="{00000000-0000-0000-0000-000000000000}"/>
          </ac:spMkLst>
        </pc:spChg>
        <pc:spChg chg="mod">
          <ac:chgData name="Marlene Colgan" userId="c16f81bd-f109-4606-813b-dc2213b2c82e" providerId="ADAL" clId="{AF96AEE3-A31C-4151-B58A-5C3DA2940706}" dt="2025-01-15T19:34:07.595" v="917" actId="962"/>
          <ac:spMkLst>
            <pc:docMk/>
            <pc:sldMk cId="3256876408" sldId="291"/>
            <ac:spMk id="21" creationId="{8AE1583B-ABD0-76E6-5203-68698191B931}"/>
          </ac:spMkLst>
        </pc:spChg>
        <pc:picChg chg="mod">
          <ac:chgData name="Marlene Colgan" userId="c16f81bd-f109-4606-813b-dc2213b2c82e" providerId="ADAL" clId="{AF96AEE3-A31C-4151-B58A-5C3DA2940706}" dt="2025-01-15T19:34:35.581" v="1031" actId="962"/>
          <ac:picMkLst>
            <pc:docMk/>
            <pc:sldMk cId="3256876408" sldId="291"/>
            <ac:picMk id="4" creationId="{0C7A85AF-4B3C-0A40-4296-519117ECB1EF}"/>
          </ac:picMkLst>
        </pc:picChg>
        <pc:picChg chg="mod">
          <ac:chgData name="Marlene Colgan" userId="c16f81bd-f109-4606-813b-dc2213b2c82e" providerId="ADAL" clId="{AF96AEE3-A31C-4151-B58A-5C3DA2940706}" dt="2025-01-15T19:36:10.875" v="1556" actId="962"/>
          <ac:picMkLst>
            <pc:docMk/>
            <pc:sldMk cId="3256876408" sldId="291"/>
            <ac:picMk id="12" creationId="{8DD3C142-CE62-D471-A253-F2CC4F30A150}"/>
          </ac:picMkLst>
        </pc:picChg>
      </pc:sldChg>
      <pc:sldChg chg="modSp">
        <pc:chgData name="Marlene Colgan" userId="c16f81bd-f109-4606-813b-dc2213b2c82e" providerId="ADAL" clId="{AF96AEE3-A31C-4151-B58A-5C3DA2940706}" dt="2025-01-15T19:36:32.132" v="1616" actId="962"/>
        <pc:sldMkLst>
          <pc:docMk/>
          <pc:sldMk cId="3495981309" sldId="292"/>
        </pc:sldMkLst>
        <pc:picChg chg="mod">
          <ac:chgData name="Marlene Colgan" userId="c16f81bd-f109-4606-813b-dc2213b2c82e" providerId="ADAL" clId="{AF96AEE3-A31C-4151-B58A-5C3DA2940706}" dt="2025-01-15T19:36:32.132" v="1616" actId="962"/>
          <ac:picMkLst>
            <pc:docMk/>
            <pc:sldMk cId="3495981309" sldId="292"/>
            <ac:picMk id="4" creationId="{2EA51B3A-A204-ACF8-837D-ACA109EDA7E2}"/>
          </ac:picMkLst>
        </pc:picChg>
      </pc:sldChg>
      <pc:sldChg chg="modSp">
        <pc:chgData name="Marlene Colgan" userId="c16f81bd-f109-4606-813b-dc2213b2c82e" providerId="ADAL" clId="{AF96AEE3-A31C-4151-B58A-5C3DA2940706}" dt="2025-01-15T19:37:10.620" v="1656" actId="962"/>
        <pc:sldMkLst>
          <pc:docMk/>
          <pc:sldMk cId="1995216971" sldId="293"/>
        </pc:sldMkLst>
        <pc:picChg chg="mod">
          <ac:chgData name="Marlene Colgan" userId="c16f81bd-f109-4606-813b-dc2213b2c82e" providerId="ADAL" clId="{AF96AEE3-A31C-4151-B58A-5C3DA2940706}" dt="2025-01-15T19:37:10.620" v="1656" actId="962"/>
          <ac:picMkLst>
            <pc:docMk/>
            <pc:sldMk cId="1995216971" sldId="293"/>
            <ac:picMk id="5" creationId="{C8EEE847-789C-9A0E-7AB9-E551C4ED01CE}"/>
          </ac:picMkLst>
        </pc:picChg>
      </pc:sldChg>
      <pc:sldChg chg="modSp">
        <pc:chgData name="Marlene Colgan" userId="c16f81bd-f109-4606-813b-dc2213b2c82e" providerId="ADAL" clId="{AF96AEE3-A31C-4151-B58A-5C3DA2940706}" dt="2025-01-15T19:37:30.619" v="1756" actId="962"/>
        <pc:sldMkLst>
          <pc:docMk/>
          <pc:sldMk cId="3650493646" sldId="294"/>
        </pc:sldMkLst>
        <pc:picChg chg="mod">
          <ac:chgData name="Marlene Colgan" userId="c16f81bd-f109-4606-813b-dc2213b2c82e" providerId="ADAL" clId="{AF96AEE3-A31C-4151-B58A-5C3DA2940706}" dt="2025-01-15T19:37:30.619" v="1756" actId="962"/>
          <ac:picMkLst>
            <pc:docMk/>
            <pc:sldMk cId="3650493646" sldId="294"/>
            <ac:picMk id="5" creationId="{48A42213-3B8D-2B28-A733-7DC2D0608902}"/>
          </ac:picMkLst>
        </pc:picChg>
      </pc:sldChg>
      <pc:sldChg chg="modSp">
        <pc:chgData name="Marlene Colgan" userId="c16f81bd-f109-4606-813b-dc2213b2c82e" providerId="ADAL" clId="{AF96AEE3-A31C-4151-B58A-5C3DA2940706}" dt="2025-01-15T19:34:45.029" v="1091" actId="962"/>
        <pc:sldMkLst>
          <pc:docMk/>
          <pc:sldMk cId="1160576803" sldId="295"/>
        </pc:sldMkLst>
        <pc:picChg chg="mod">
          <ac:chgData name="Marlene Colgan" userId="c16f81bd-f109-4606-813b-dc2213b2c82e" providerId="ADAL" clId="{AF96AEE3-A31C-4151-B58A-5C3DA2940706}" dt="2025-01-15T19:34:45.029" v="1091" actId="962"/>
          <ac:picMkLst>
            <pc:docMk/>
            <pc:sldMk cId="1160576803" sldId="295"/>
            <ac:picMk id="3" creationId="{A9C0B1F4-8098-09F1-2D48-3014959EC442}"/>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284890-85D2-4D7B-8EF5-15A9C1DB8F42}" type="datetimeFigureOut">
              <a:rPr lang="en-US" smtClean="0"/>
              <a:t>1/15/2025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280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8059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89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194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174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60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543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88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188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680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12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346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036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086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027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755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1/15/2025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375365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37.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effectLst>
                  <a:outerShdw blurRad="38100" dist="38100" dir="2700000" algn="tl">
                    <a:srgbClr val="000000">
                      <a:alpha val="43137"/>
                    </a:srgbClr>
                  </a:outerShdw>
                </a:effectLst>
              </a:rPr>
              <a:t>HIGH SCHOOL</a:t>
            </a:r>
          </a:p>
        </p:txBody>
      </p:sp>
      <p:sp>
        <p:nvSpPr>
          <p:cNvPr id="3" name="Subtitle 2"/>
          <p:cNvSpPr>
            <a:spLocks noGrp="1"/>
          </p:cNvSpPr>
          <p:nvPr>
            <p:ph type="subTitle" idx="1"/>
          </p:nvPr>
        </p:nvSpPr>
        <p:spPr/>
        <p:txBody>
          <a:bodyPr anchor="ctr">
            <a:normAutofit/>
          </a:bodyPr>
          <a:lstStyle/>
          <a:p>
            <a:r>
              <a:rPr lang="en-US" sz="4000" b="1" dirty="0">
                <a:effectLst>
                  <a:outerShdw blurRad="38100" dist="38100" dir="2700000" algn="tl">
                    <a:srgbClr val="000000">
                      <a:alpha val="43137"/>
                    </a:srgbClr>
                  </a:outerShdw>
                </a:effectLst>
              </a:rPr>
              <a:t>Where do I begin?!</a:t>
            </a:r>
          </a:p>
        </p:txBody>
      </p:sp>
      <p:pic>
        <p:nvPicPr>
          <p:cNvPr id="5" name="Picture 4" descr="Olathe East hawk logo"/>
          <p:cNvPicPr>
            <a:picLocks noChangeAspect="1"/>
          </p:cNvPicPr>
          <p:nvPr/>
        </p:nvPicPr>
        <p:blipFill>
          <a:blip r:embed="rId2">
            <a:clrChange>
              <a:clrFrom>
                <a:srgbClr val="FFFFFF"/>
              </a:clrFrom>
              <a:clrTo>
                <a:srgbClr val="FFFFFF">
                  <a:alpha val="0"/>
                </a:srgbClr>
              </a:clrTo>
            </a:clrChange>
          </a:blip>
          <a:stretch>
            <a:fillRect/>
          </a:stretch>
        </p:blipFill>
        <p:spPr>
          <a:xfrm>
            <a:off x="2496879" y="5712178"/>
            <a:ext cx="1128442" cy="1032404"/>
          </a:xfrm>
          <a:prstGeom prst="rect">
            <a:avLst/>
          </a:prstGeom>
        </p:spPr>
      </p:pic>
      <p:pic>
        <p:nvPicPr>
          <p:cNvPr id="7" name="Picture 6" descr="Olathe North eagle logo"/>
          <p:cNvPicPr>
            <a:picLocks noChangeAspect="1"/>
          </p:cNvPicPr>
          <p:nvPr/>
        </p:nvPicPr>
        <p:blipFill>
          <a:blip r:embed="rId3">
            <a:clrChange>
              <a:clrFrom>
                <a:srgbClr val="FFFFFF"/>
              </a:clrFrom>
              <a:clrTo>
                <a:srgbClr val="FFFFFF">
                  <a:alpha val="0"/>
                </a:srgbClr>
              </a:clrTo>
            </a:clrChange>
          </a:blip>
          <a:stretch>
            <a:fillRect/>
          </a:stretch>
        </p:blipFill>
        <p:spPr>
          <a:xfrm>
            <a:off x="3980830" y="5712177"/>
            <a:ext cx="1113658" cy="1032404"/>
          </a:xfrm>
          <a:prstGeom prst="rect">
            <a:avLst/>
          </a:prstGeom>
        </p:spPr>
      </p:pic>
      <p:pic>
        <p:nvPicPr>
          <p:cNvPr id="1030" name="Picture 6" descr="Olathe Northwest raven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4221" y="5885571"/>
            <a:ext cx="1752022" cy="6856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lathe South falcon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8382" y="5763407"/>
            <a:ext cx="1072444" cy="9811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lathe West ow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935" y="5712177"/>
            <a:ext cx="1032404" cy="103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9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6932" y="1193856"/>
            <a:ext cx="2720622" cy="2757255"/>
          </a:xfrm>
          <a:solidFill>
            <a:schemeClr val="accent5">
              <a:lumMod val="20000"/>
              <a:lumOff val="80000"/>
            </a:schemeClr>
          </a:solidFill>
          <a:ln w="9525">
            <a:solidFill>
              <a:schemeClr val="tx1"/>
            </a:solidFill>
          </a:ln>
        </p:spPr>
        <p:txBody>
          <a:bodyPr>
            <a:normAutofit/>
          </a:bodyPr>
          <a:lstStyle/>
          <a:p>
            <a:r>
              <a:rPr lang="en-US" sz="3600" b="1" dirty="0">
                <a:effectLst>
                  <a:outerShdw blurRad="38100" dist="38100" dir="2700000" algn="tl">
                    <a:srgbClr val="000000">
                      <a:alpha val="43137"/>
                    </a:srgbClr>
                  </a:outerShdw>
                </a:effectLst>
              </a:rPr>
              <a:t>Mathematics</a:t>
            </a:r>
            <a:br>
              <a:rPr lang="en-US" sz="5400" b="1" dirty="0"/>
            </a:br>
            <a:r>
              <a:rPr lang="en-US" sz="2400" b="1" dirty="0"/>
              <a:t>Page 47</a:t>
            </a:r>
            <a:endParaRPr lang="en-US" b="1" dirty="0">
              <a:effectLst>
                <a:outerShdw blurRad="38100" dist="38100" dir="2700000" algn="tl">
                  <a:srgbClr val="000000">
                    <a:alpha val="43137"/>
                  </a:srgbClr>
                </a:outerShdw>
              </a:effectLst>
            </a:endParaRPr>
          </a:p>
        </p:txBody>
      </p:sp>
      <p:sp>
        <p:nvSpPr>
          <p:cNvPr id="5" name="TextBox 4"/>
          <p:cNvSpPr txBox="1"/>
          <p:nvPr/>
        </p:nvSpPr>
        <p:spPr>
          <a:xfrm>
            <a:off x="1142221" y="4301067"/>
            <a:ext cx="2190044" cy="1323439"/>
          </a:xfrm>
          <a:prstGeom prst="rect">
            <a:avLst/>
          </a:prstGeom>
          <a:solidFill>
            <a:schemeClr val="accent3">
              <a:lumMod val="20000"/>
              <a:lumOff val="80000"/>
            </a:schemeClr>
          </a:solidFill>
          <a:ln w="6350">
            <a:solidFill>
              <a:schemeClr val="tx1"/>
            </a:solidFill>
          </a:ln>
        </p:spPr>
        <p:txBody>
          <a:bodyPr wrap="square" rtlCol="0">
            <a:spAutoFit/>
          </a:bodyPr>
          <a:lstStyle/>
          <a:p>
            <a:r>
              <a:rPr lang="en-US" sz="1600" dirty="0"/>
              <a:t>Kansas Regents Qualified Admission Curriculum – 4.0 credits </a:t>
            </a:r>
            <a:r>
              <a:rPr lang="en-US" sz="1400" b="1" u="sng" dirty="0">
                <a:effectLst>
                  <a:outerShdw blurRad="38100" dist="38100" dir="2700000" algn="tl">
                    <a:srgbClr val="000000">
                      <a:alpha val="43137"/>
                    </a:srgbClr>
                  </a:outerShdw>
                </a:effectLst>
              </a:rPr>
              <a:t>OR</a:t>
            </a:r>
            <a:r>
              <a:rPr lang="en-US" sz="1600" dirty="0"/>
              <a:t> 3.0 credits + 22 ACT Math score</a:t>
            </a:r>
          </a:p>
        </p:txBody>
      </p:sp>
      <p:sp>
        <p:nvSpPr>
          <p:cNvPr id="7" name="Right Arrow 6">
            <a:extLst>
              <a:ext uri="{C183D7F6-B498-43B3-948B-1728B52AA6E4}">
                <adec:decorative xmlns:adec="http://schemas.microsoft.com/office/drawing/2017/decorative" val="1"/>
              </a:ext>
            </a:extLst>
          </p:cNvPr>
          <p:cNvSpPr/>
          <p:nvPr/>
        </p:nvSpPr>
        <p:spPr>
          <a:xfrm>
            <a:off x="5027684" y="2495177"/>
            <a:ext cx="1072325" cy="396495"/>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86920" y="2554924"/>
            <a:ext cx="835378" cy="276999"/>
          </a:xfrm>
          <a:prstGeom prst="rect">
            <a:avLst/>
          </a:prstGeom>
          <a:noFill/>
        </p:spPr>
        <p:txBody>
          <a:bodyPr wrap="square" rtlCol="0">
            <a:spAutoFit/>
          </a:bodyPr>
          <a:lstStyle/>
          <a:p>
            <a:r>
              <a:rPr lang="en-US" sz="1200" b="1" dirty="0"/>
              <a:t>Freshman</a:t>
            </a:r>
          </a:p>
        </p:txBody>
      </p:sp>
      <p:sp>
        <p:nvSpPr>
          <p:cNvPr id="26" name="TextBox 25"/>
          <p:cNvSpPr txBox="1"/>
          <p:nvPr/>
        </p:nvSpPr>
        <p:spPr>
          <a:xfrm>
            <a:off x="5086920" y="3104979"/>
            <a:ext cx="953852" cy="276999"/>
          </a:xfrm>
          <a:prstGeom prst="rect">
            <a:avLst/>
          </a:prstGeom>
          <a:noFill/>
        </p:spPr>
        <p:txBody>
          <a:bodyPr wrap="square" rtlCol="0">
            <a:spAutoFit/>
          </a:bodyPr>
          <a:lstStyle/>
          <a:p>
            <a:r>
              <a:rPr lang="en-US" sz="1200" b="1" dirty="0"/>
              <a:t>Sophomore</a:t>
            </a:r>
          </a:p>
        </p:txBody>
      </p:sp>
      <p:sp>
        <p:nvSpPr>
          <p:cNvPr id="27" name="Right Arrow 26">
            <a:extLst>
              <a:ext uri="{C183D7F6-B498-43B3-948B-1728B52AA6E4}">
                <adec:decorative xmlns:adec="http://schemas.microsoft.com/office/drawing/2017/decorative" val="1"/>
              </a:ext>
            </a:extLst>
          </p:cNvPr>
          <p:cNvSpPr/>
          <p:nvPr/>
        </p:nvSpPr>
        <p:spPr>
          <a:xfrm>
            <a:off x="5020464" y="3045230"/>
            <a:ext cx="1072325" cy="396495"/>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C183D7F6-B498-43B3-948B-1728B52AA6E4}">
                <adec:decorative xmlns:adec="http://schemas.microsoft.com/office/drawing/2017/decorative" val="1"/>
              </a:ext>
            </a:extLst>
          </p:cNvPr>
          <p:cNvSpPr/>
          <p:nvPr/>
        </p:nvSpPr>
        <p:spPr>
          <a:xfrm>
            <a:off x="5020463" y="3843360"/>
            <a:ext cx="1072325" cy="396495"/>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C183D7F6-B498-43B3-948B-1728B52AA6E4}">
                <adec:decorative xmlns:adec="http://schemas.microsoft.com/office/drawing/2017/decorative" val="1"/>
              </a:ext>
            </a:extLst>
          </p:cNvPr>
          <p:cNvSpPr/>
          <p:nvPr/>
        </p:nvSpPr>
        <p:spPr>
          <a:xfrm>
            <a:off x="5027683" y="5122196"/>
            <a:ext cx="1072325" cy="396495"/>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38937" y="3903109"/>
            <a:ext cx="835378" cy="276999"/>
          </a:xfrm>
          <a:prstGeom prst="rect">
            <a:avLst/>
          </a:prstGeom>
          <a:noFill/>
        </p:spPr>
        <p:txBody>
          <a:bodyPr wrap="square" rtlCol="0">
            <a:spAutoFit/>
          </a:bodyPr>
          <a:lstStyle/>
          <a:p>
            <a:r>
              <a:rPr lang="en-US" sz="1200" b="1" dirty="0"/>
              <a:t>Junior</a:t>
            </a:r>
          </a:p>
        </p:txBody>
      </p:sp>
      <p:sp>
        <p:nvSpPr>
          <p:cNvPr id="31" name="TextBox 30"/>
          <p:cNvSpPr txBox="1"/>
          <p:nvPr/>
        </p:nvSpPr>
        <p:spPr>
          <a:xfrm>
            <a:off x="5086920" y="5181945"/>
            <a:ext cx="835378" cy="276999"/>
          </a:xfrm>
          <a:prstGeom prst="rect">
            <a:avLst/>
          </a:prstGeom>
          <a:noFill/>
        </p:spPr>
        <p:txBody>
          <a:bodyPr wrap="square" rtlCol="0">
            <a:spAutoFit/>
          </a:bodyPr>
          <a:lstStyle/>
          <a:p>
            <a:r>
              <a:rPr lang="en-US" sz="1200" b="1" dirty="0"/>
              <a:t>Senior</a:t>
            </a:r>
          </a:p>
        </p:txBody>
      </p:sp>
      <p:sp>
        <p:nvSpPr>
          <p:cNvPr id="10" name="TextBox 9"/>
          <p:cNvSpPr txBox="1"/>
          <p:nvPr/>
        </p:nvSpPr>
        <p:spPr>
          <a:xfrm>
            <a:off x="5027684" y="1045880"/>
            <a:ext cx="6313400" cy="707886"/>
          </a:xfrm>
          <a:prstGeom prst="rect">
            <a:avLst/>
          </a:prstGeom>
          <a:solidFill>
            <a:schemeClr val="accent6">
              <a:lumMod val="20000"/>
              <a:lumOff val="80000"/>
            </a:schemeClr>
          </a:solidFill>
          <a:ln w="9525">
            <a:solidFill>
              <a:schemeClr val="tx1"/>
            </a:solidFill>
          </a:ln>
        </p:spPr>
        <p:txBody>
          <a:bodyPr wrap="square" rtlCol="0" anchor="ctr">
            <a:spAutoFit/>
          </a:bodyPr>
          <a:lstStyle/>
          <a:p>
            <a:pPr algn="ctr"/>
            <a:r>
              <a:rPr lang="en-US" sz="2000" b="1" dirty="0"/>
              <a:t>Your current math teacher determines your math class for next year!</a:t>
            </a:r>
          </a:p>
        </p:txBody>
      </p:sp>
      <p:pic>
        <p:nvPicPr>
          <p:cNvPr id="4" name="Picture 3" descr="high school math course sequence flow chart"/>
          <p:cNvPicPr>
            <a:picLocks noChangeAspect="1"/>
          </p:cNvPicPr>
          <p:nvPr/>
        </p:nvPicPr>
        <p:blipFill>
          <a:blip r:embed="rId2"/>
          <a:stretch>
            <a:fillRect/>
          </a:stretch>
        </p:blipFill>
        <p:spPr>
          <a:xfrm>
            <a:off x="6218207" y="1917806"/>
            <a:ext cx="3932354" cy="4247606"/>
          </a:xfrm>
          <a:prstGeom prst="rect">
            <a:avLst/>
          </a:prstGeom>
        </p:spPr>
      </p:pic>
    </p:spTree>
    <p:extLst>
      <p:ext uri="{BB962C8B-B14F-4D97-AF65-F5344CB8AC3E}">
        <p14:creationId xmlns:p14="http://schemas.microsoft.com/office/powerpoint/2010/main" val="2455207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6932" y="1193856"/>
            <a:ext cx="2720622" cy="2757255"/>
          </a:xfrm>
          <a:solidFill>
            <a:schemeClr val="accent5">
              <a:lumMod val="20000"/>
              <a:lumOff val="80000"/>
            </a:schemeClr>
          </a:solidFill>
          <a:ln w="9525">
            <a:solidFill>
              <a:schemeClr val="tx1"/>
            </a:solidFill>
          </a:ln>
        </p:spPr>
        <p:txBody>
          <a:bodyPr>
            <a:normAutofit/>
          </a:bodyPr>
          <a:lstStyle/>
          <a:p>
            <a:r>
              <a:rPr lang="en-US" sz="3600" b="1" dirty="0">
                <a:effectLst>
                  <a:outerShdw blurRad="38100" dist="38100" dir="2700000" algn="tl">
                    <a:srgbClr val="000000">
                      <a:alpha val="43137"/>
                    </a:srgbClr>
                  </a:outerShdw>
                </a:effectLst>
              </a:rPr>
              <a:t>Science</a:t>
            </a:r>
            <a:br>
              <a:rPr lang="en-US" sz="3600" b="1" dirty="0">
                <a:effectLst>
                  <a:outerShdw blurRad="38100" dist="38100" dir="2700000" algn="tl">
                    <a:srgbClr val="000000">
                      <a:alpha val="43137"/>
                    </a:srgbClr>
                  </a:outerShdw>
                </a:effectLst>
              </a:rPr>
            </a:br>
            <a:r>
              <a:rPr lang="en-US" sz="2400" b="1" dirty="0"/>
              <a:t>Page 51</a:t>
            </a:r>
            <a:endParaRPr lang="en-US" b="1" dirty="0">
              <a:effectLst>
                <a:outerShdw blurRad="38100" dist="38100" dir="2700000" algn="tl">
                  <a:srgbClr val="000000">
                    <a:alpha val="43137"/>
                  </a:srgbClr>
                </a:outerShdw>
              </a:effectLst>
            </a:endParaRPr>
          </a:p>
        </p:txBody>
      </p:sp>
      <p:sp>
        <p:nvSpPr>
          <p:cNvPr id="5" name="TextBox 4"/>
          <p:cNvSpPr txBox="1"/>
          <p:nvPr/>
        </p:nvSpPr>
        <p:spPr>
          <a:xfrm>
            <a:off x="1142221" y="4301067"/>
            <a:ext cx="2190044" cy="830997"/>
          </a:xfrm>
          <a:prstGeom prst="rect">
            <a:avLst/>
          </a:prstGeom>
          <a:solidFill>
            <a:schemeClr val="accent3">
              <a:lumMod val="20000"/>
              <a:lumOff val="80000"/>
            </a:schemeClr>
          </a:solidFill>
          <a:ln w="6350">
            <a:solidFill>
              <a:schemeClr val="tx1"/>
            </a:solidFill>
          </a:ln>
        </p:spPr>
        <p:txBody>
          <a:bodyPr wrap="square" rtlCol="0">
            <a:spAutoFit/>
          </a:bodyPr>
          <a:lstStyle/>
          <a:p>
            <a:r>
              <a:rPr lang="en-US" sz="1600" dirty="0"/>
              <a:t>Kansas Regents Qualified Admission Curriculum – 3.0 credits</a:t>
            </a:r>
          </a:p>
        </p:txBody>
      </p:sp>
      <p:sp>
        <p:nvSpPr>
          <p:cNvPr id="4" name="TextBox 3"/>
          <p:cNvSpPr txBox="1"/>
          <p:nvPr/>
        </p:nvSpPr>
        <p:spPr>
          <a:xfrm>
            <a:off x="4301067" y="942335"/>
            <a:ext cx="6649155" cy="1938992"/>
          </a:xfrm>
          <a:prstGeom prst="rect">
            <a:avLst/>
          </a:prstGeom>
          <a:solidFill>
            <a:schemeClr val="accent6">
              <a:lumMod val="20000"/>
              <a:lumOff val="80000"/>
            </a:schemeClr>
          </a:solidFill>
          <a:ln w="9525">
            <a:solidFill>
              <a:schemeClr val="tx1"/>
            </a:solidFill>
          </a:ln>
        </p:spPr>
        <p:txBody>
          <a:bodyPr wrap="square" rtlCol="0">
            <a:spAutoFit/>
          </a:bodyPr>
          <a:lstStyle/>
          <a:p>
            <a:r>
              <a:rPr lang="en-US" sz="2000" b="1" dirty="0"/>
              <a:t>Freshman Choices:</a:t>
            </a:r>
            <a:r>
              <a:rPr lang="en-US" sz="2000" dirty="0"/>
              <a:t> Biology </a:t>
            </a:r>
            <a:r>
              <a:rPr lang="en-US" b="1" u="sng" dirty="0">
                <a:solidFill>
                  <a:srgbClr val="C00000"/>
                </a:solidFill>
                <a:effectLst>
                  <a:outerShdw blurRad="38100" dist="38100" dir="2700000" algn="tl">
                    <a:srgbClr val="000000">
                      <a:alpha val="43137"/>
                    </a:srgbClr>
                  </a:outerShdw>
                </a:effectLst>
              </a:rPr>
              <a:t>OR</a:t>
            </a:r>
            <a:r>
              <a:rPr lang="en-US" sz="2000" dirty="0"/>
              <a:t> Honors Biology</a:t>
            </a:r>
          </a:p>
          <a:p>
            <a:endParaRPr lang="en-US" sz="2000" dirty="0"/>
          </a:p>
          <a:p>
            <a:r>
              <a:rPr lang="en-US" sz="2000" b="1" dirty="0"/>
              <a:t>Graduation Requirements:</a:t>
            </a:r>
            <a:br>
              <a:rPr lang="en-US" sz="2000" b="1" dirty="0"/>
            </a:br>
            <a:r>
              <a:rPr lang="en-US" sz="2000" dirty="0"/>
              <a:t>	» 1.0 credit Life Science</a:t>
            </a:r>
            <a:br>
              <a:rPr lang="en-US" sz="2000" dirty="0"/>
            </a:br>
            <a:r>
              <a:rPr lang="en-US" sz="2000" dirty="0"/>
              <a:t>	» 1.0 credit Physical Science</a:t>
            </a:r>
            <a:br>
              <a:rPr lang="en-US" sz="2000" dirty="0"/>
            </a:br>
            <a:r>
              <a:rPr lang="en-US" sz="2000" dirty="0"/>
              <a:t>	» 1.0 credit your choice (Life or Physical)</a:t>
            </a:r>
          </a:p>
        </p:txBody>
      </p:sp>
      <p:sp>
        <p:nvSpPr>
          <p:cNvPr id="9" name="TextBox 8"/>
          <p:cNvSpPr txBox="1"/>
          <p:nvPr/>
        </p:nvSpPr>
        <p:spPr>
          <a:xfrm>
            <a:off x="4137379" y="3330221"/>
            <a:ext cx="3273777" cy="2554545"/>
          </a:xfrm>
          <a:prstGeom prst="rect">
            <a:avLst/>
          </a:prstGeom>
          <a:noFill/>
          <a:ln w="9525">
            <a:solidFill>
              <a:schemeClr val="tx1"/>
            </a:solidFill>
          </a:ln>
        </p:spPr>
        <p:txBody>
          <a:bodyPr wrap="square" rtlCol="0">
            <a:spAutoFit/>
          </a:bodyPr>
          <a:lstStyle/>
          <a:p>
            <a:r>
              <a:rPr lang="en-US" sz="2000" b="1" dirty="0"/>
              <a:t>Life Science Classes:</a:t>
            </a:r>
          </a:p>
          <a:p>
            <a:r>
              <a:rPr lang="en-US" sz="2000" dirty="0"/>
              <a:t>› Anatomy &amp; Physiology</a:t>
            </a:r>
            <a:br>
              <a:rPr lang="en-US" sz="2000" dirty="0"/>
            </a:br>
            <a:r>
              <a:rPr lang="en-US" sz="2000" dirty="0"/>
              <a:t>› AP Biology</a:t>
            </a:r>
            <a:br>
              <a:rPr lang="en-US" sz="2000" dirty="0"/>
            </a:br>
            <a:r>
              <a:rPr lang="en-US" sz="2000" dirty="0"/>
              <a:t>› AP Environmental Science</a:t>
            </a:r>
            <a:br>
              <a:rPr lang="en-US" sz="2000" dirty="0"/>
            </a:br>
            <a:r>
              <a:rPr lang="en-US" sz="2000" dirty="0"/>
              <a:t>› College Biology</a:t>
            </a:r>
            <a:br>
              <a:rPr lang="en-US" sz="2000" dirty="0"/>
            </a:br>
            <a:r>
              <a:rPr lang="en-US" sz="2000" dirty="0"/>
              <a:t>› Genetics &amp; Biotechnology</a:t>
            </a:r>
            <a:br>
              <a:rPr lang="en-US" sz="2000" dirty="0"/>
            </a:br>
            <a:r>
              <a:rPr lang="en-US" sz="2000" dirty="0"/>
              <a:t>› Horticulture</a:t>
            </a:r>
            <a:br>
              <a:rPr lang="en-US" sz="2000" dirty="0"/>
            </a:br>
            <a:r>
              <a:rPr lang="en-US" sz="2000" dirty="0"/>
              <a:t>› Student Naturalist</a:t>
            </a:r>
          </a:p>
        </p:txBody>
      </p:sp>
      <p:sp>
        <p:nvSpPr>
          <p:cNvPr id="17" name="TextBox 16"/>
          <p:cNvSpPr txBox="1"/>
          <p:nvPr/>
        </p:nvSpPr>
        <p:spPr>
          <a:xfrm>
            <a:off x="7676445" y="3330222"/>
            <a:ext cx="3364088" cy="2554545"/>
          </a:xfrm>
          <a:prstGeom prst="rect">
            <a:avLst/>
          </a:prstGeom>
          <a:noFill/>
          <a:ln w="9525">
            <a:solidFill>
              <a:schemeClr val="tx1"/>
            </a:solidFill>
          </a:ln>
        </p:spPr>
        <p:txBody>
          <a:bodyPr wrap="square" rtlCol="0">
            <a:spAutoFit/>
          </a:bodyPr>
          <a:lstStyle/>
          <a:p>
            <a:r>
              <a:rPr lang="en-US" sz="2000" b="1" dirty="0"/>
              <a:t>Physical Science Classes:</a:t>
            </a:r>
          </a:p>
          <a:p>
            <a:r>
              <a:rPr lang="en-US" sz="2000" dirty="0"/>
              <a:t>› AP Chemistry</a:t>
            </a:r>
            <a:br>
              <a:rPr lang="en-US" sz="2000" dirty="0"/>
            </a:br>
            <a:r>
              <a:rPr lang="en-US" sz="2000" dirty="0"/>
              <a:t>› AP College Physics</a:t>
            </a:r>
            <a:br>
              <a:rPr lang="en-US" sz="2000" dirty="0"/>
            </a:br>
            <a:r>
              <a:rPr lang="en-US" sz="2000" dirty="0"/>
              <a:t>› Astronomy</a:t>
            </a:r>
            <a:br>
              <a:rPr lang="en-US" sz="2000" dirty="0"/>
            </a:br>
            <a:r>
              <a:rPr lang="en-US" sz="2000" dirty="0"/>
              <a:t>› Chemistry</a:t>
            </a:r>
            <a:br>
              <a:rPr lang="en-US" sz="2000" dirty="0"/>
            </a:br>
            <a:r>
              <a:rPr lang="en-US" sz="2000" dirty="0"/>
              <a:t>› Physical Science</a:t>
            </a:r>
            <a:br>
              <a:rPr lang="en-US" sz="2000" dirty="0"/>
            </a:br>
            <a:r>
              <a:rPr lang="en-US" sz="2000" dirty="0"/>
              <a:t>› Physics</a:t>
            </a:r>
            <a:br>
              <a:rPr lang="en-US" sz="2000" dirty="0"/>
            </a:br>
            <a:r>
              <a:rPr lang="en-US" sz="2000" dirty="0"/>
              <a:t>› Physical Science Investigations</a:t>
            </a:r>
          </a:p>
        </p:txBody>
      </p:sp>
    </p:spTree>
    <p:extLst>
      <p:ext uri="{BB962C8B-B14F-4D97-AF65-F5344CB8AC3E}">
        <p14:creationId xmlns:p14="http://schemas.microsoft.com/office/powerpoint/2010/main" val="2886689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6932" y="1193856"/>
            <a:ext cx="2720622" cy="2757255"/>
          </a:xfrm>
          <a:solidFill>
            <a:schemeClr val="accent5">
              <a:lumMod val="20000"/>
              <a:lumOff val="80000"/>
            </a:schemeClr>
          </a:solidFill>
          <a:ln w="9525">
            <a:solidFill>
              <a:schemeClr val="tx1"/>
            </a:solidFill>
          </a:ln>
        </p:spPr>
        <p:txBody>
          <a:bodyPr>
            <a:normAutofit/>
          </a:bodyPr>
          <a:lstStyle/>
          <a:p>
            <a:r>
              <a:rPr lang="en-US" sz="3600" b="1" dirty="0">
                <a:effectLst>
                  <a:outerShdw blurRad="38100" dist="38100" dir="2700000" algn="tl">
                    <a:srgbClr val="000000">
                      <a:alpha val="43137"/>
                    </a:srgbClr>
                  </a:outerShdw>
                </a:effectLst>
              </a:rPr>
              <a:t>Science</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Sequence</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Options</a:t>
            </a:r>
            <a:endParaRPr lang="en-US" b="1" dirty="0">
              <a:effectLst>
                <a:outerShdw blurRad="38100" dist="38100" dir="2700000" algn="tl">
                  <a:srgbClr val="000000">
                    <a:alpha val="43137"/>
                  </a:srgbClr>
                </a:outerShdw>
              </a:effectLst>
            </a:endParaRPr>
          </a:p>
        </p:txBody>
      </p:sp>
      <p:sp>
        <p:nvSpPr>
          <p:cNvPr id="5" name="TextBox 4"/>
          <p:cNvSpPr txBox="1"/>
          <p:nvPr/>
        </p:nvSpPr>
        <p:spPr>
          <a:xfrm>
            <a:off x="1142221" y="4301067"/>
            <a:ext cx="2190044" cy="830997"/>
          </a:xfrm>
          <a:prstGeom prst="rect">
            <a:avLst/>
          </a:prstGeom>
          <a:solidFill>
            <a:schemeClr val="accent3">
              <a:lumMod val="20000"/>
              <a:lumOff val="80000"/>
            </a:schemeClr>
          </a:solidFill>
          <a:ln w="6350">
            <a:solidFill>
              <a:schemeClr val="tx1"/>
            </a:solidFill>
          </a:ln>
        </p:spPr>
        <p:txBody>
          <a:bodyPr wrap="square" rtlCol="0">
            <a:spAutoFit/>
          </a:bodyPr>
          <a:lstStyle/>
          <a:p>
            <a:r>
              <a:rPr lang="en-US" sz="1600" dirty="0"/>
              <a:t>Kansas Regents Qualified Admission Curriculum – 3.0 credits</a:t>
            </a:r>
          </a:p>
        </p:txBody>
      </p:sp>
      <p:sp>
        <p:nvSpPr>
          <p:cNvPr id="4" name="TextBox 3"/>
          <p:cNvSpPr txBox="1"/>
          <p:nvPr/>
        </p:nvSpPr>
        <p:spPr>
          <a:xfrm>
            <a:off x="4137379" y="768163"/>
            <a:ext cx="4902118" cy="1323439"/>
          </a:xfrm>
          <a:prstGeom prst="rect">
            <a:avLst/>
          </a:prstGeom>
          <a:noFill/>
          <a:ln w="9525">
            <a:solidFill>
              <a:schemeClr val="tx1"/>
            </a:solidFill>
          </a:ln>
        </p:spPr>
        <p:txBody>
          <a:bodyPr wrap="square" lIns="91440" tIns="45720" rIns="91440" bIns="45720" rtlCol="0" anchor="t">
            <a:spAutoFit/>
          </a:bodyPr>
          <a:lstStyle/>
          <a:p>
            <a:r>
              <a:rPr lang="en-US" sz="2000" b="1" dirty="0"/>
              <a:t>Science – only because I have to:</a:t>
            </a:r>
            <a:endParaRPr lang="en-US" sz="2000" dirty="0"/>
          </a:p>
          <a:p>
            <a:r>
              <a:rPr lang="en-US" sz="2000" dirty="0"/>
              <a:t>» 9</a:t>
            </a:r>
            <a:r>
              <a:rPr lang="en-US" sz="2000" baseline="30000" dirty="0"/>
              <a:t>th</a:t>
            </a:r>
            <a:r>
              <a:rPr lang="en-US" sz="2000" dirty="0"/>
              <a:t> Grade: Biology</a:t>
            </a:r>
          </a:p>
          <a:p>
            <a:r>
              <a:rPr lang="en-US" sz="2000" dirty="0"/>
              <a:t>» 10</a:t>
            </a:r>
            <a:r>
              <a:rPr lang="en-US" sz="2000" baseline="30000" dirty="0"/>
              <a:t>th</a:t>
            </a:r>
            <a:r>
              <a:rPr lang="en-US" sz="2000" dirty="0"/>
              <a:t> Grade: </a:t>
            </a:r>
            <a:r>
              <a:rPr lang="en-US" sz="2000"/>
              <a:t>Physical Science</a:t>
            </a:r>
            <a:br>
              <a:rPr lang="en-US" sz="2000" dirty="0"/>
            </a:br>
            <a:r>
              <a:rPr lang="en-US" sz="2000" dirty="0"/>
              <a:t>» 11</a:t>
            </a:r>
            <a:r>
              <a:rPr lang="en-US" sz="2000" baseline="30000" dirty="0"/>
              <a:t>th</a:t>
            </a:r>
            <a:r>
              <a:rPr lang="en-US" sz="2000" dirty="0"/>
              <a:t> Grade: Student Naturalist or Horticulture</a:t>
            </a:r>
          </a:p>
        </p:txBody>
      </p:sp>
      <p:sp>
        <p:nvSpPr>
          <p:cNvPr id="9" name="TextBox 8"/>
          <p:cNvSpPr txBox="1"/>
          <p:nvPr/>
        </p:nvSpPr>
        <p:spPr>
          <a:xfrm>
            <a:off x="4137379" y="2319895"/>
            <a:ext cx="4902118" cy="1631216"/>
          </a:xfrm>
          <a:prstGeom prst="rect">
            <a:avLst/>
          </a:prstGeom>
          <a:noFill/>
          <a:ln w="9525">
            <a:solidFill>
              <a:schemeClr val="tx1"/>
            </a:solidFill>
          </a:ln>
        </p:spPr>
        <p:txBody>
          <a:bodyPr wrap="square" rtlCol="0">
            <a:spAutoFit/>
          </a:bodyPr>
          <a:lstStyle/>
          <a:p>
            <a:r>
              <a:rPr lang="en-US" sz="2000" b="1" dirty="0"/>
              <a:t>Science – it’s okay:</a:t>
            </a:r>
          </a:p>
          <a:p>
            <a:r>
              <a:rPr lang="en-US" sz="2000" dirty="0"/>
              <a:t>» 9</a:t>
            </a:r>
            <a:r>
              <a:rPr lang="en-US" sz="2000" baseline="30000" dirty="0"/>
              <a:t>th</a:t>
            </a:r>
            <a:r>
              <a:rPr lang="en-US" sz="2000" dirty="0"/>
              <a:t> Grade: Biology</a:t>
            </a:r>
            <a:br>
              <a:rPr lang="en-US" sz="2000" dirty="0"/>
            </a:br>
            <a:r>
              <a:rPr lang="en-US" sz="2000" dirty="0"/>
              <a:t>» 10</a:t>
            </a:r>
            <a:r>
              <a:rPr lang="en-US" sz="2000" baseline="30000" dirty="0"/>
              <a:t>th</a:t>
            </a:r>
            <a:r>
              <a:rPr lang="en-US" sz="2000" dirty="0"/>
              <a:t> Grade: Chemistry</a:t>
            </a:r>
          </a:p>
          <a:p>
            <a:r>
              <a:rPr lang="en-US" sz="2000" dirty="0"/>
              <a:t>» 11</a:t>
            </a:r>
            <a:r>
              <a:rPr lang="en-US" sz="2000" baseline="30000" dirty="0"/>
              <a:t>th</a:t>
            </a:r>
            <a:r>
              <a:rPr lang="en-US" sz="2000" dirty="0"/>
              <a:t> Grade: Physics</a:t>
            </a:r>
          </a:p>
          <a:p>
            <a:r>
              <a:rPr lang="en-US" sz="2000" dirty="0"/>
              <a:t>» 12</a:t>
            </a:r>
            <a:r>
              <a:rPr lang="en-US" sz="2000" baseline="30000" dirty="0"/>
              <a:t>th</a:t>
            </a:r>
            <a:r>
              <a:rPr lang="en-US" sz="2000" dirty="0"/>
              <a:t> Grade: College/AP Chemistry or Biology</a:t>
            </a:r>
          </a:p>
        </p:txBody>
      </p:sp>
      <p:sp>
        <p:nvSpPr>
          <p:cNvPr id="17" name="TextBox 16"/>
          <p:cNvSpPr txBox="1"/>
          <p:nvPr/>
        </p:nvSpPr>
        <p:spPr>
          <a:xfrm>
            <a:off x="4137378" y="4162568"/>
            <a:ext cx="7201181" cy="1938992"/>
          </a:xfrm>
          <a:prstGeom prst="rect">
            <a:avLst/>
          </a:prstGeom>
          <a:noFill/>
          <a:ln w="9525">
            <a:solidFill>
              <a:schemeClr val="tx1"/>
            </a:solidFill>
          </a:ln>
        </p:spPr>
        <p:txBody>
          <a:bodyPr wrap="square" rtlCol="0">
            <a:spAutoFit/>
          </a:bodyPr>
          <a:lstStyle/>
          <a:p>
            <a:r>
              <a:rPr lang="en-US" sz="2000" b="1" dirty="0"/>
              <a:t>Science – I LOVE IT!!!</a:t>
            </a:r>
          </a:p>
          <a:p>
            <a:r>
              <a:rPr lang="en-US" sz="2000" dirty="0"/>
              <a:t>» 9</a:t>
            </a:r>
            <a:r>
              <a:rPr lang="en-US" sz="2000" baseline="30000" dirty="0"/>
              <a:t>th</a:t>
            </a:r>
            <a:r>
              <a:rPr lang="en-US" sz="2000" dirty="0"/>
              <a:t> Grade: Honors Biology</a:t>
            </a:r>
          </a:p>
          <a:p>
            <a:r>
              <a:rPr lang="en-US" sz="2000" dirty="0"/>
              <a:t>» 10</a:t>
            </a:r>
            <a:r>
              <a:rPr lang="en-US" sz="2000" baseline="30000" dirty="0"/>
              <a:t>th</a:t>
            </a:r>
            <a:r>
              <a:rPr lang="en-US" sz="2000" dirty="0"/>
              <a:t> Grade: Honors Chemistry</a:t>
            </a:r>
          </a:p>
          <a:p>
            <a:r>
              <a:rPr lang="en-US" sz="2000" dirty="0"/>
              <a:t>» 11</a:t>
            </a:r>
            <a:r>
              <a:rPr lang="en-US" sz="2000" baseline="30000" dirty="0"/>
              <a:t>th</a:t>
            </a:r>
            <a:r>
              <a:rPr lang="en-US" sz="2000" dirty="0"/>
              <a:t> Grade: Physics</a:t>
            </a:r>
          </a:p>
          <a:p>
            <a:r>
              <a:rPr lang="en-US" sz="2000" dirty="0"/>
              <a:t>» 12</a:t>
            </a:r>
            <a:r>
              <a:rPr lang="en-US" sz="2000" baseline="30000" dirty="0"/>
              <a:t>th</a:t>
            </a:r>
            <a:r>
              <a:rPr lang="en-US" sz="2000" dirty="0"/>
              <a:t> Grade: AP Physics, AP or College Biology, AP or College Chemistry, Anatomy &amp; Physiology, AP Environmental Science</a:t>
            </a:r>
          </a:p>
        </p:txBody>
      </p:sp>
    </p:spTree>
    <p:extLst>
      <p:ext uri="{BB962C8B-B14F-4D97-AF65-F5344CB8AC3E}">
        <p14:creationId xmlns:p14="http://schemas.microsoft.com/office/powerpoint/2010/main" val="251849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2309" y="1476079"/>
            <a:ext cx="2720622" cy="2757255"/>
          </a:xfrm>
          <a:solidFill>
            <a:schemeClr val="accent5">
              <a:lumMod val="20000"/>
              <a:lumOff val="80000"/>
            </a:schemeClr>
          </a:solidFill>
          <a:ln w="9525">
            <a:solidFill>
              <a:schemeClr val="tx1"/>
            </a:solidFill>
          </a:ln>
        </p:spPr>
        <p:txBody>
          <a:bodyPr>
            <a:normAutofit/>
          </a:bodyPr>
          <a:lstStyle/>
          <a:p>
            <a:r>
              <a:rPr lang="en-US" sz="3600" b="1" dirty="0">
                <a:effectLst>
                  <a:outerShdw blurRad="38100" dist="38100" dir="2700000" algn="tl">
                    <a:srgbClr val="000000">
                      <a:alpha val="43137"/>
                    </a:srgbClr>
                  </a:outerShdw>
                </a:effectLst>
              </a:rPr>
              <a:t>Social Studies</a:t>
            </a:r>
            <a:br>
              <a:rPr lang="en-US" sz="3600" b="1" dirty="0">
                <a:effectLst>
                  <a:outerShdw blurRad="38100" dist="38100" dir="2700000" algn="tl">
                    <a:srgbClr val="000000">
                      <a:alpha val="43137"/>
                    </a:srgbClr>
                  </a:outerShdw>
                </a:effectLst>
              </a:rPr>
            </a:br>
            <a:r>
              <a:rPr lang="en-US" sz="2400" b="1" dirty="0"/>
              <a:t>Page 62</a:t>
            </a:r>
            <a:endParaRPr lang="en-US" b="1" dirty="0">
              <a:effectLst>
                <a:outerShdw blurRad="38100" dist="38100" dir="2700000" algn="tl">
                  <a:srgbClr val="000000">
                    <a:alpha val="43137"/>
                  </a:srgbClr>
                </a:outerShdw>
              </a:effectLst>
            </a:endParaRPr>
          </a:p>
        </p:txBody>
      </p:sp>
      <p:sp>
        <p:nvSpPr>
          <p:cNvPr id="5" name="TextBox 4"/>
          <p:cNvSpPr txBox="1"/>
          <p:nvPr/>
        </p:nvSpPr>
        <p:spPr>
          <a:xfrm>
            <a:off x="1977598" y="4615400"/>
            <a:ext cx="2190044" cy="830997"/>
          </a:xfrm>
          <a:prstGeom prst="rect">
            <a:avLst/>
          </a:prstGeom>
          <a:solidFill>
            <a:schemeClr val="accent3">
              <a:lumMod val="20000"/>
              <a:lumOff val="80000"/>
            </a:schemeClr>
          </a:solidFill>
          <a:ln w="6350">
            <a:solidFill>
              <a:schemeClr val="tx1"/>
            </a:solidFill>
          </a:ln>
        </p:spPr>
        <p:txBody>
          <a:bodyPr wrap="square" rtlCol="0">
            <a:spAutoFit/>
          </a:bodyPr>
          <a:lstStyle/>
          <a:p>
            <a:r>
              <a:rPr lang="en-US" sz="1600" dirty="0"/>
              <a:t>Kansas Regents Qualified Admission Curriculum – 3.0 credits</a:t>
            </a:r>
          </a:p>
        </p:txBody>
      </p:sp>
      <p:sp>
        <p:nvSpPr>
          <p:cNvPr id="3" name="TextBox 2"/>
          <p:cNvSpPr txBox="1"/>
          <p:nvPr/>
        </p:nvSpPr>
        <p:spPr>
          <a:xfrm>
            <a:off x="5700889" y="1476079"/>
            <a:ext cx="4888089" cy="3970318"/>
          </a:xfrm>
          <a:prstGeom prst="rect">
            <a:avLst/>
          </a:prstGeom>
          <a:noFill/>
          <a:ln w="9525">
            <a:solidFill>
              <a:schemeClr val="tx1"/>
            </a:solidFill>
          </a:ln>
        </p:spPr>
        <p:txBody>
          <a:bodyPr wrap="square" rtlCol="0">
            <a:spAutoFit/>
          </a:bodyPr>
          <a:lstStyle/>
          <a:p>
            <a:r>
              <a:rPr lang="en-US" b="1" dirty="0"/>
              <a:t>Freshman Year: 1.0 credit</a:t>
            </a:r>
            <a:br>
              <a:rPr lang="en-US" dirty="0"/>
            </a:br>
            <a:r>
              <a:rPr lang="en-US" dirty="0"/>
              <a:t>» Modern World History </a:t>
            </a:r>
            <a:r>
              <a:rPr lang="en-US" sz="1600" b="1" u="sng" dirty="0">
                <a:solidFill>
                  <a:srgbClr val="C00000"/>
                </a:solidFill>
                <a:effectLst>
                  <a:outerShdw blurRad="38100" dist="38100" dir="2700000" algn="tl">
                    <a:srgbClr val="000000">
                      <a:alpha val="43137"/>
                    </a:srgbClr>
                  </a:outerShdw>
                </a:effectLst>
              </a:rPr>
              <a:t>OR</a:t>
            </a:r>
            <a:br>
              <a:rPr lang="en-US" dirty="0"/>
            </a:br>
            <a:r>
              <a:rPr lang="en-US" dirty="0"/>
              <a:t>» Honors Modern World History</a:t>
            </a:r>
          </a:p>
          <a:p>
            <a:endParaRPr lang="en-US" b="1" dirty="0"/>
          </a:p>
          <a:p>
            <a:r>
              <a:rPr lang="en-US" b="1" dirty="0"/>
              <a:t>Sophomore Year:</a:t>
            </a:r>
            <a:br>
              <a:rPr lang="en-US" dirty="0"/>
            </a:br>
            <a:r>
              <a:rPr lang="en-US" i="1" dirty="0"/>
              <a:t>Recommended that you take the 0.5 elective credit</a:t>
            </a:r>
          </a:p>
          <a:p>
            <a:endParaRPr lang="en-US" b="1" i="1" dirty="0"/>
          </a:p>
          <a:p>
            <a:r>
              <a:rPr lang="en-US" b="1" dirty="0"/>
              <a:t>Junior Year: 1.0 credit</a:t>
            </a:r>
          </a:p>
          <a:p>
            <a:r>
              <a:rPr lang="en-US" dirty="0"/>
              <a:t>» U.S. History </a:t>
            </a:r>
            <a:r>
              <a:rPr lang="en-US" sz="1600" b="1" u="sng" dirty="0">
                <a:solidFill>
                  <a:srgbClr val="C00000"/>
                </a:solidFill>
                <a:effectLst>
                  <a:outerShdw blurRad="38100" dist="38100" dir="2700000" algn="tl">
                    <a:srgbClr val="000000">
                      <a:alpha val="43137"/>
                    </a:srgbClr>
                  </a:outerShdw>
                </a:effectLst>
              </a:rPr>
              <a:t>OR</a:t>
            </a:r>
            <a:br>
              <a:rPr lang="en-US" dirty="0"/>
            </a:br>
            <a:r>
              <a:rPr lang="en-US" dirty="0"/>
              <a:t>» AP U.S. History</a:t>
            </a:r>
          </a:p>
          <a:p>
            <a:endParaRPr lang="en-US" dirty="0"/>
          </a:p>
          <a:p>
            <a:r>
              <a:rPr lang="en-US" b="1" dirty="0"/>
              <a:t>Senior Year: 0.5 credit</a:t>
            </a:r>
            <a:br>
              <a:rPr lang="en-US" dirty="0"/>
            </a:br>
            <a:r>
              <a:rPr lang="en-US" dirty="0"/>
              <a:t>» U.S. Government </a:t>
            </a:r>
            <a:r>
              <a:rPr lang="en-US" b="1" u="sng" dirty="0">
                <a:solidFill>
                  <a:srgbClr val="C00000"/>
                </a:solidFill>
                <a:effectLst>
                  <a:outerShdw blurRad="38100" dist="38100" dir="2700000" algn="tl">
                    <a:srgbClr val="000000">
                      <a:alpha val="43137"/>
                    </a:srgbClr>
                  </a:outerShdw>
                </a:effectLst>
              </a:rPr>
              <a:t>OR</a:t>
            </a:r>
          </a:p>
          <a:p>
            <a:r>
              <a:rPr lang="en-US" dirty="0"/>
              <a:t>» AP U.S. Government and Politics</a:t>
            </a:r>
            <a:endParaRPr lang="en-US" b="1" dirty="0"/>
          </a:p>
        </p:txBody>
      </p:sp>
    </p:spTree>
    <p:extLst>
      <p:ext uri="{BB962C8B-B14F-4D97-AF65-F5344CB8AC3E}">
        <p14:creationId xmlns:p14="http://schemas.microsoft.com/office/powerpoint/2010/main" val="193309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showing comparison of Honors Modern World History 9 and Modern world History 9"/>
          <p:cNvPicPr>
            <a:picLocks noChangeAspect="1"/>
          </p:cNvPicPr>
          <p:nvPr/>
        </p:nvPicPr>
        <p:blipFill>
          <a:blip r:embed="rId2"/>
          <a:stretch>
            <a:fillRect/>
          </a:stretch>
        </p:blipFill>
        <p:spPr>
          <a:xfrm>
            <a:off x="4436939" y="666046"/>
            <a:ext cx="6513283" cy="5560625"/>
          </a:xfrm>
          <a:prstGeom prst="rect">
            <a:avLst/>
          </a:prstGeom>
        </p:spPr>
      </p:pic>
      <p:sp>
        <p:nvSpPr>
          <p:cNvPr id="11" name="TextBox 10"/>
          <p:cNvSpPr txBox="1"/>
          <p:nvPr/>
        </p:nvSpPr>
        <p:spPr>
          <a:xfrm>
            <a:off x="1140178" y="2661528"/>
            <a:ext cx="3036711" cy="1569660"/>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What’s the difference?</a:t>
            </a:r>
          </a:p>
        </p:txBody>
      </p:sp>
    </p:spTree>
    <p:extLst>
      <p:ext uri="{BB962C8B-B14F-4D97-AF65-F5344CB8AC3E}">
        <p14:creationId xmlns:p14="http://schemas.microsoft.com/office/powerpoint/2010/main" val="15382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46488" y="574214"/>
            <a:ext cx="7699022" cy="707886"/>
          </a:xfrm>
          <a:prstGeom prst="rect">
            <a:avLst/>
          </a:prstGeom>
          <a:noFill/>
        </p:spPr>
        <p:txBody>
          <a:bodyPr wrap="square" rtlCol="0" anchor="ctr">
            <a:spAutoFit/>
          </a:bodyPr>
          <a:lstStyle/>
          <a:p>
            <a:pPr algn="ctr"/>
            <a:r>
              <a:rPr lang="en-US" sz="4000" b="1" dirty="0">
                <a:effectLst>
                  <a:outerShdw blurRad="38100" dist="38100" dir="2700000" algn="tl">
                    <a:srgbClr val="000000">
                      <a:alpha val="43137"/>
                    </a:srgbClr>
                  </a:outerShdw>
                </a:effectLst>
              </a:rPr>
              <a:t>What are Social Studies electives?</a:t>
            </a:r>
          </a:p>
        </p:txBody>
      </p:sp>
      <p:pic>
        <p:nvPicPr>
          <p:cNvPr id="8" name="Picture 7" descr="chart showing social studies electives by grade level">
            <a:extLst>
              <a:ext uri="{FF2B5EF4-FFF2-40B4-BE49-F238E27FC236}">
                <a16:creationId xmlns:a16="http://schemas.microsoft.com/office/drawing/2014/main" id="{514B8E44-99AC-4CE4-9511-3D3B1B405DAF}"/>
              </a:ext>
            </a:extLst>
          </p:cNvPr>
          <p:cNvPicPr>
            <a:picLocks noChangeAspect="1"/>
          </p:cNvPicPr>
          <p:nvPr/>
        </p:nvPicPr>
        <p:blipFill>
          <a:blip r:embed="rId2"/>
          <a:stretch>
            <a:fillRect/>
          </a:stretch>
        </p:blipFill>
        <p:spPr>
          <a:xfrm>
            <a:off x="3140590" y="1282100"/>
            <a:ext cx="5910819" cy="4907705"/>
          </a:xfrm>
          <a:prstGeom prst="rect">
            <a:avLst/>
          </a:prstGeom>
        </p:spPr>
      </p:pic>
      <p:pic>
        <p:nvPicPr>
          <p:cNvPr id="9" name="Picture 8">
            <a:extLst>
              <a:ext uri="{FF2B5EF4-FFF2-40B4-BE49-F238E27FC236}">
                <a16:creationId xmlns:a16="http://schemas.microsoft.com/office/drawing/2014/main" id="{109408BB-DC2B-A7B9-73BB-B4DCE61330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62206" y="3299552"/>
            <a:ext cx="142840" cy="129448"/>
          </a:xfrm>
          <a:prstGeom prst="rect">
            <a:avLst/>
          </a:prstGeom>
        </p:spPr>
      </p:pic>
      <p:pic>
        <p:nvPicPr>
          <p:cNvPr id="10" name="Picture 9">
            <a:extLst>
              <a:ext uri="{FF2B5EF4-FFF2-40B4-BE49-F238E27FC236}">
                <a16:creationId xmlns:a16="http://schemas.microsoft.com/office/drawing/2014/main" id="{2CBF9F8A-356E-1628-98D2-CECF628A6E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01355" y="3299552"/>
            <a:ext cx="142840" cy="129448"/>
          </a:xfrm>
          <a:prstGeom prst="rect">
            <a:avLst/>
          </a:prstGeom>
        </p:spPr>
      </p:pic>
      <p:pic>
        <p:nvPicPr>
          <p:cNvPr id="11" name="Picture 10">
            <a:extLst>
              <a:ext uri="{FF2B5EF4-FFF2-40B4-BE49-F238E27FC236}">
                <a16:creationId xmlns:a16="http://schemas.microsoft.com/office/drawing/2014/main" id="{84D2826C-1BBF-4746-0420-AB9978495E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04162" y="3299552"/>
            <a:ext cx="142840" cy="129448"/>
          </a:xfrm>
          <a:prstGeom prst="rect">
            <a:avLst/>
          </a:prstGeom>
        </p:spPr>
      </p:pic>
      <p:pic>
        <p:nvPicPr>
          <p:cNvPr id="12" name="Picture 11">
            <a:extLst>
              <a:ext uri="{FF2B5EF4-FFF2-40B4-BE49-F238E27FC236}">
                <a16:creationId xmlns:a16="http://schemas.microsoft.com/office/drawing/2014/main" id="{75C07843-E4E8-E94D-5D96-8D47EEB8C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74259" y="3299552"/>
            <a:ext cx="142840" cy="129448"/>
          </a:xfrm>
          <a:prstGeom prst="rect">
            <a:avLst/>
          </a:prstGeom>
        </p:spPr>
      </p:pic>
    </p:spTree>
    <p:extLst>
      <p:ext uri="{BB962C8B-B14F-4D97-AF65-F5344CB8AC3E}">
        <p14:creationId xmlns:p14="http://schemas.microsoft.com/office/powerpoint/2010/main" val="3031661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74133"/>
            <a:ext cx="9601196" cy="2003776"/>
          </a:xfrm>
        </p:spPr>
        <p:txBody>
          <a:bodyPr>
            <a:normAutofit/>
          </a:bodyPr>
          <a:lstStyle/>
          <a:p>
            <a:r>
              <a:rPr lang="en-US" sz="5400" b="1" dirty="0">
                <a:effectLst>
                  <a:outerShdw blurRad="38100" dist="38100" dir="2700000" algn="tl">
                    <a:srgbClr val="000000">
                      <a:alpha val="43137"/>
                    </a:srgbClr>
                  </a:outerShdw>
                </a:effectLst>
              </a:rPr>
              <a:t>Physical Education + Health</a:t>
            </a:r>
            <a:br>
              <a:rPr lang="en-US" sz="54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0.5</a:t>
            </a:r>
            <a:r>
              <a:rPr lang="en-US" sz="3200" b="1" dirty="0"/>
              <a:t> credit PE + 0.5 credit Health</a:t>
            </a:r>
            <a:br>
              <a:rPr lang="en-US" sz="3200" b="1" dirty="0"/>
            </a:br>
            <a:r>
              <a:rPr lang="en-US" sz="2800" dirty="0"/>
              <a:t>Page 50</a:t>
            </a:r>
            <a:endParaRPr lang="en-US" sz="3600" dirty="0"/>
          </a:p>
        </p:txBody>
      </p:sp>
      <p:sp>
        <p:nvSpPr>
          <p:cNvPr id="3" name="Content Placeholder 2"/>
          <p:cNvSpPr>
            <a:spLocks noGrp="1"/>
          </p:cNvSpPr>
          <p:nvPr>
            <p:ph idx="1"/>
          </p:nvPr>
        </p:nvSpPr>
        <p:spPr>
          <a:xfrm>
            <a:off x="1295401" y="2556932"/>
            <a:ext cx="9601196" cy="3595512"/>
          </a:xfrm>
        </p:spPr>
        <p:txBody>
          <a:bodyPr/>
          <a:lstStyle/>
          <a:p>
            <a:pPr marL="0" indent="0">
              <a:buNone/>
            </a:pPr>
            <a:endParaRPr lang="en-US" dirty="0"/>
          </a:p>
          <a:p>
            <a:pPr marL="0" indent="0">
              <a:buNone/>
            </a:pPr>
            <a:r>
              <a:rPr lang="en-US" dirty="0"/>
              <a:t>» Physical Education Concepts + Health are </a:t>
            </a:r>
            <a:r>
              <a:rPr lang="en-US" b="1" dirty="0"/>
              <a:t>required</a:t>
            </a:r>
            <a:r>
              <a:rPr lang="en-US" dirty="0"/>
              <a:t> your freshman year</a:t>
            </a:r>
          </a:p>
          <a:p>
            <a:pPr marL="0" indent="0">
              <a:buNone/>
            </a:pPr>
            <a:r>
              <a:rPr lang="en-US" dirty="0"/>
              <a:t>» Cheerleading or Dance Team will replace your Physical Education + Health</a:t>
            </a:r>
            <a:br>
              <a:rPr lang="en-US" dirty="0"/>
            </a:br>
            <a:r>
              <a:rPr lang="en-US" dirty="0"/>
              <a:t>   credits</a:t>
            </a:r>
          </a:p>
          <a:p>
            <a:pPr marL="0" indent="0">
              <a:buNone/>
            </a:pPr>
            <a:r>
              <a:rPr lang="en-US" sz="2500" i="1" dirty="0"/>
              <a:t>» It is recommended that any student athlete add Strength &amp; Conditioning as an elective.</a:t>
            </a:r>
          </a:p>
        </p:txBody>
      </p:sp>
    </p:spTree>
    <p:extLst>
      <p:ext uri="{BB962C8B-B14F-4D97-AF65-F5344CB8AC3E}">
        <p14:creationId xmlns:p14="http://schemas.microsoft.com/office/powerpoint/2010/main" val="216616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26045" cy="1772356"/>
          </a:xfrm>
        </p:spPr>
        <p:txBody>
          <a:bodyPr>
            <a:normAutofit/>
          </a:bodyPr>
          <a:lstStyle/>
          <a:p>
            <a:r>
              <a:rPr lang="en-US" sz="5400" b="1" dirty="0">
                <a:effectLst>
                  <a:outerShdw blurRad="38100" dist="38100" dir="2700000" algn="tl">
                    <a:srgbClr val="000000">
                      <a:alpha val="43137"/>
                    </a:srgbClr>
                  </a:outerShdw>
                </a:effectLst>
              </a:rPr>
              <a:t>Fine/Performing Arts</a:t>
            </a:r>
            <a:br>
              <a:rPr lang="en-US" sz="4200" b="1" dirty="0">
                <a:effectLst>
                  <a:outerShdw blurRad="38100" dist="38100" dir="2700000" algn="tl">
                    <a:srgbClr val="000000">
                      <a:alpha val="43137"/>
                    </a:srgbClr>
                  </a:outerShdw>
                </a:effectLst>
              </a:rPr>
            </a:br>
            <a:r>
              <a:rPr lang="en-US" sz="3200" b="1" dirty="0"/>
              <a:t>1.0 credit</a:t>
            </a:r>
            <a:endParaRPr lang="en-US" sz="5400" b="1" dirty="0"/>
          </a:p>
        </p:txBody>
      </p:sp>
      <p:sp>
        <p:nvSpPr>
          <p:cNvPr id="3" name="Text Placeholder 2"/>
          <p:cNvSpPr>
            <a:spLocks noGrp="1"/>
          </p:cNvSpPr>
          <p:nvPr>
            <p:ph type="body" idx="1"/>
          </p:nvPr>
        </p:nvSpPr>
        <p:spPr>
          <a:xfrm>
            <a:off x="1295400" y="2524478"/>
            <a:ext cx="4718304" cy="576262"/>
          </a:xfrm>
          <a:ln w="3175">
            <a:solidFill>
              <a:schemeClr val="tx1"/>
            </a:solidFill>
          </a:ln>
        </p:spPr>
        <p:txBody>
          <a:bodyPr/>
          <a:lstStyle/>
          <a:p>
            <a:r>
              <a:rPr lang="en-US" b="1" dirty="0">
                <a:solidFill>
                  <a:schemeClr val="tx1"/>
                </a:solidFill>
              </a:rPr>
              <a:t>Performing:</a:t>
            </a:r>
          </a:p>
        </p:txBody>
      </p:sp>
      <p:sp>
        <p:nvSpPr>
          <p:cNvPr id="4" name="Content Placeholder 3"/>
          <p:cNvSpPr>
            <a:spLocks noGrp="1"/>
          </p:cNvSpPr>
          <p:nvPr>
            <p:ph sz="half" idx="2"/>
          </p:nvPr>
        </p:nvSpPr>
        <p:spPr>
          <a:xfrm>
            <a:off x="1295400" y="3243262"/>
            <a:ext cx="4718304" cy="2920471"/>
          </a:xfrm>
          <a:ln w="3175">
            <a:solidFill>
              <a:schemeClr val="tx1"/>
            </a:solidFill>
          </a:ln>
        </p:spPr>
        <p:txBody>
          <a:bodyPr>
            <a:normAutofit/>
          </a:bodyPr>
          <a:lstStyle/>
          <a:p>
            <a:pPr marL="0" indent="0">
              <a:buNone/>
            </a:pPr>
            <a:r>
              <a:rPr lang="en-US" dirty="0"/>
              <a:t>See page 39 for full list!</a:t>
            </a:r>
          </a:p>
          <a:p>
            <a:pPr marL="0" indent="0">
              <a:buNone/>
            </a:pPr>
            <a:r>
              <a:rPr lang="en-US" sz="2000" dirty="0"/>
              <a:t>» Acting</a:t>
            </a:r>
            <a:br>
              <a:rPr lang="en-US" sz="2000" dirty="0"/>
            </a:br>
            <a:r>
              <a:rPr lang="en-US" sz="2000" dirty="0"/>
              <a:t>» Argumentation &amp; Debate</a:t>
            </a:r>
            <a:br>
              <a:rPr lang="en-US" sz="2000" dirty="0"/>
            </a:br>
            <a:r>
              <a:rPr lang="en-US" sz="2000" dirty="0"/>
              <a:t>» Concert Band</a:t>
            </a:r>
            <a:br>
              <a:rPr lang="en-US" sz="2000" dirty="0"/>
            </a:br>
            <a:r>
              <a:rPr lang="en-US" sz="2000" dirty="0"/>
              <a:t>» Concert Choir</a:t>
            </a:r>
            <a:br>
              <a:rPr lang="en-US" sz="2000" dirty="0"/>
            </a:br>
            <a:r>
              <a:rPr lang="en-US" sz="2000" dirty="0"/>
              <a:t>» Concert Orchestra</a:t>
            </a:r>
            <a:br>
              <a:rPr lang="en-US" sz="2000" dirty="0"/>
            </a:br>
            <a:r>
              <a:rPr lang="en-US" sz="2000" dirty="0"/>
              <a:t>» Forensics: Interscholastic Speech &amp; Drama</a:t>
            </a:r>
            <a:br>
              <a:rPr lang="en-US" sz="2000" dirty="0"/>
            </a:br>
            <a:r>
              <a:rPr lang="en-US" sz="2000" dirty="0"/>
              <a:t>» Technical Theatre</a:t>
            </a:r>
          </a:p>
        </p:txBody>
      </p:sp>
      <p:sp>
        <p:nvSpPr>
          <p:cNvPr id="5" name="Text Placeholder 4"/>
          <p:cNvSpPr>
            <a:spLocks noGrp="1"/>
          </p:cNvSpPr>
          <p:nvPr>
            <p:ph type="body" sz="quarter" idx="3"/>
          </p:nvPr>
        </p:nvSpPr>
        <p:spPr>
          <a:xfrm>
            <a:off x="6180670" y="2524478"/>
            <a:ext cx="4718304" cy="576262"/>
          </a:xfrm>
          <a:ln w="3175">
            <a:solidFill>
              <a:schemeClr val="tx1"/>
            </a:solidFill>
          </a:ln>
        </p:spPr>
        <p:txBody>
          <a:bodyPr/>
          <a:lstStyle/>
          <a:p>
            <a:r>
              <a:rPr lang="en-US" b="1" dirty="0">
                <a:solidFill>
                  <a:schemeClr val="tx1"/>
                </a:solidFill>
              </a:rPr>
              <a:t>Visual:</a:t>
            </a:r>
          </a:p>
        </p:txBody>
      </p:sp>
      <p:sp>
        <p:nvSpPr>
          <p:cNvPr id="6" name="Content Placeholder 5"/>
          <p:cNvSpPr>
            <a:spLocks noGrp="1"/>
          </p:cNvSpPr>
          <p:nvPr>
            <p:ph sz="quarter" idx="4"/>
          </p:nvPr>
        </p:nvSpPr>
        <p:spPr>
          <a:xfrm>
            <a:off x="6180670" y="3243262"/>
            <a:ext cx="4718304" cy="2920471"/>
          </a:xfrm>
          <a:ln w="3175">
            <a:solidFill>
              <a:schemeClr val="tx1"/>
            </a:solidFill>
          </a:ln>
        </p:spPr>
        <p:txBody>
          <a:bodyPr/>
          <a:lstStyle/>
          <a:p>
            <a:pPr marL="0" indent="0">
              <a:buNone/>
            </a:pPr>
            <a:r>
              <a:rPr lang="en-US" dirty="0"/>
              <a:t>See page 43 for full list!</a:t>
            </a:r>
          </a:p>
          <a:p>
            <a:pPr marL="0" indent="0">
              <a:buNone/>
            </a:pPr>
            <a:r>
              <a:rPr lang="en-US" sz="2000" dirty="0"/>
              <a:t>» Basic Digital Photography</a:t>
            </a:r>
            <a:br>
              <a:rPr lang="en-US" sz="2000" dirty="0"/>
            </a:br>
            <a:r>
              <a:rPr lang="en-US" sz="2000" dirty="0"/>
              <a:t>» Ceramics</a:t>
            </a:r>
            <a:br>
              <a:rPr lang="en-US" sz="2000" dirty="0"/>
            </a:br>
            <a:r>
              <a:rPr lang="en-US" sz="2000" dirty="0"/>
              <a:t>» Drawing </a:t>
            </a:r>
            <a:br>
              <a:rPr lang="en-US" sz="2000" dirty="0"/>
            </a:br>
            <a:r>
              <a:rPr lang="en-US" sz="2000" dirty="0"/>
              <a:t>» Jewelry/Metals</a:t>
            </a:r>
            <a:br>
              <a:rPr lang="en-US" sz="2000" dirty="0"/>
            </a:br>
            <a:r>
              <a:rPr lang="en-US" sz="2000" dirty="0"/>
              <a:t>» Painting</a:t>
            </a:r>
            <a:br>
              <a:rPr lang="en-US" sz="2000" dirty="0"/>
            </a:br>
            <a:r>
              <a:rPr lang="en-US" sz="2000" dirty="0"/>
              <a:t>» Sculpture</a:t>
            </a:r>
          </a:p>
        </p:txBody>
      </p:sp>
    </p:spTree>
    <p:extLst>
      <p:ext uri="{BB962C8B-B14F-4D97-AF65-F5344CB8AC3E}">
        <p14:creationId xmlns:p14="http://schemas.microsoft.com/office/powerpoint/2010/main" val="358248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26045" cy="1772356"/>
          </a:xfrm>
        </p:spPr>
        <p:txBody>
          <a:bodyPr>
            <a:normAutofit/>
          </a:bodyPr>
          <a:lstStyle/>
          <a:p>
            <a:r>
              <a:rPr lang="en-US" sz="5400" b="1" dirty="0">
                <a:effectLst>
                  <a:outerShdw blurRad="38100" dist="38100" dir="2700000" algn="tl">
                    <a:srgbClr val="000000">
                      <a:alpha val="43137"/>
                    </a:srgbClr>
                  </a:outerShdw>
                </a:effectLst>
              </a:rPr>
              <a:t>Applied Language</a:t>
            </a:r>
            <a:br>
              <a:rPr lang="en-US" sz="2000" b="1" dirty="0">
                <a:effectLst>
                  <a:outerShdw blurRad="38100" dist="38100" dir="2700000" algn="tl">
                    <a:srgbClr val="000000">
                      <a:alpha val="43137"/>
                    </a:srgbClr>
                  </a:outerShdw>
                </a:effectLst>
              </a:rPr>
            </a:br>
            <a:r>
              <a:rPr lang="en-US" sz="3200" b="1" dirty="0"/>
              <a:t>1.0 credit</a:t>
            </a:r>
            <a:endParaRPr lang="en-US" sz="5400" b="1" dirty="0"/>
          </a:p>
        </p:txBody>
      </p:sp>
      <p:sp>
        <p:nvSpPr>
          <p:cNvPr id="3" name="Text Placeholder 2"/>
          <p:cNvSpPr>
            <a:spLocks noGrp="1"/>
          </p:cNvSpPr>
          <p:nvPr>
            <p:ph type="body" idx="1"/>
          </p:nvPr>
        </p:nvSpPr>
        <p:spPr>
          <a:xfrm>
            <a:off x="1295400" y="2524478"/>
            <a:ext cx="4718304" cy="576262"/>
          </a:xfrm>
          <a:ln w="3175">
            <a:solidFill>
              <a:schemeClr val="tx1"/>
            </a:solidFill>
          </a:ln>
        </p:spPr>
        <p:txBody>
          <a:bodyPr/>
          <a:lstStyle/>
          <a:p>
            <a:r>
              <a:rPr lang="en-US" b="1" dirty="0">
                <a:solidFill>
                  <a:schemeClr val="tx1"/>
                </a:solidFill>
              </a:rPr>
              <a:t>Language Application:</a:t>
            </a:r>
          </a:p>
        </p:txBody>
      </p:sp>
      <p:sp>
        <p:nvSpPr>
          <p:cNvPr id="4" name="Content Placeholder 3"/>
          <p:cNvSpPr>
            <a:spLocks noGrp="1"/>
          </p:cNvSpPr>
          <p:nvPr>
            <p:ph sz="half" idx="2"/>
          </p:nvPr>
        </p:nvSpPr>
        <p:spPr>
          <a:xfrm>
            <a:off x="1295400" y="3243262"/>
            <a:ext cx="4718304" cy="2920471"/>
          </a:xfrm>
          <a:ln w="3175">
            <a:solidFill>
              <a:schemeClr val="tx1"/>
            </a:solidFill>
          </a:ln>
        </p:spPr>
        <p:txBody>
          <a:bodyPr>
            <a:normAutofit/>
          </a:bodyPr>
          <a:lstStyle/>
          <a:p>
            <a:pPr marL="0" indent="0">
              <a:buNone/>
            </a:pPr>
            <a:r>
              <a:rPr lang="en-US" dirty="0"/>
              <a:t>See page 10 for full list!</a:t>
            </a:r>
          </a:p>
          <a:p>
            <a:pPr marL="0" indent="0">
              <a:buNone/>
            </a:pPr>
            <a:r>
              <a:rPr lang="en-US" sz="2000" dirty="0"/>
              <a:t>» Acting</a:t>
            </a:r>
            <a:br>
              <a:rPr lang="en-US" sz="2000" dirty="0"/>
            </a:br>
            <a:r>
              <a:rPr lang="en-US" sz="2000" dirty="0"/>
              <a:t>» Black American History</a:t>
            </a:r>
            <a:br>
              <a:rPr lang="en-US" sz="2000" dirty="0"/>
            </a:br>
            <a:r>
              <a:rPr lang="en-US" sz="2000" dirty="0"/>
              <a:t>» Creative Writing</a:t>
            </a:r>
            <a:br>
              <a:rPr lang="en-US" sz="2000" dirty="0"/>
            </a:br>
            <a:r>
              <a:rPr lang="en-US" sz="2000" dirty="0"/>
              <a:t>» Graphic Design</a:t>
            </a:r>
            <a:br>
              <a:rPr lang="en-US" sz="2000" dirty="0"/>
            </a:br>
            <a:r>
              <a:rPr lang="en-US" sz="2000" dirty="0"/>
              <a:t>» Novice Debate</a:t>
            </a:r>
            <a:br>
              <a:rPr lang="en-US" sz="2000" dirty="0"/>
            </a:br>
            <a:r>
              <a:rPr lang="en-US" sz="2000" dirty="0"/>
              <a:t>» Video Production</a:t>
            </a:r>
          </a:p>
        </p:txBody>
      </p:sp>
      <p:sp>
        <p:nvSpPr>
          <p:cNvPr id="5" name="Text Placeholder 4"/>
          <p:cNvSpPr>
            <a:spLocks noGrp="1"/>
          </p:cNvSpPr>
          <p:nvPr>
            <p:ph type="body" sz="quarter" idx="3"/>
          </p:nvPr>
        </p:nvSpPr>
        <p:spPr>
          <a:xfrm>
            <a:off x="6180670" y="2524478"/>
            <a:ext cx="4718304" cy="576262"/>
          </a:xfrm>
          <a:ln w="3175">
            <a:solidFill>
              <a:schemeClr val="tx1"/>
            </a:solidFill>
          </a:ln>
        </p:spPr>
        <p:txBody>
          <a:bodyPr/>
          <a:lstStyle/>
          <a:p>
            <a:r>
              <a:rPr lang="en-US" b="1" dirty="0">
                <a:solidFill>
                  <a:schemeClr val="tx1"/>
                </a:solidFill>
              </a:rPr>
              <a:t>World Language:</a:t>
            </a:r>
          </a:p>
        </p:txBody>
      </p:sp>
      <p:sp>
        <p:nvSpPr>
          <p:cNvPr id="6" name="Content Placeholder 5"/>
          <p:cNvSpPr>
            <a:spLocks noGrp="1"/>
          </p:cNvSpPr>
          <p:nvPr>
            <p:ph sz="quarter" idx="4"/>
          </p:nvPr>
        </p:nvSpPr>
        <p:spPr>
          <a:xfrm>
            <a:off x="6180670" y="3243262"/>
            <a:ext cx="4718304" cy="2920471"/>
          </a:xfrm>
          <a:ln w="3175">
            <a:solidFill>
              <a:schemeClr val="tx1"/>
            </a:solidFill>
          </a:ln>
        </p:spPr>
        <p:txBody>
          <a:bodyPr/>
          <a:lstStyle/>
          <a:p>
            <a:pPr marL="0" indent="0">
              <a:buNone/>
            </a:pPr>
            <a:r>
              <a:rPr lang="en-US" dirty="0"/>
              <a:t>See page 70!</a:t>
            </a:r>
          </a:p>
          <a:p>
            <a:pPr marL="0" indent="0">
              <a:buNone/>
            </a:pPr>
            <a:r>
              <a:rPr lang="en-US" sz="2000" dirty="0"/>
              <a:t>» American Sign Language I-III</a:t>
            </a:r>
            <a:br>
              <a:rPr lang="en-US" sz="2000" dirty="0"/>
            </a:br>
            <a:r>
              <a:rPr lang="en-US" sz="2000" dirty="0"/>
              <a:t>» French I-V</a:t>
            </a:r>
            <a:br>
              <a:rPr lang="en-US" sz="2000" dirty="0"/>
            </a:br>
            <a:r>
              <a:rPr lang="en-US" sz="2000" dirty="0"/>
              <a:t>» German I-IV</a:t>
            </a:r>
            <a:br>
              <a:rPr lang="en-US" sz="2000" dirty="0"/>
            </a:br>
            <a:r>
              <a:rPr lang="en-US" sz="2000" dirty="0"/>
              <a:t>» Japanese I-IV (only at ONW)</a:t>
            </a:r>
            <a:br>
              <a:rPr lang="en-US" sz="2000" dirty="0"/>
            </a:br>
            <a:r>
              <a:rPr lang="en-US" sz="2000" dirty="0"/>
              <a:t>» Spanish I-V</a:t>
            </a:r>
            <a:br>
              <a:rPr lang="en-US" sz="2000" dirty="0"/>
            </a:br>
            <a:r>
              <a:rPr lang="en-US" sz="2000" dirty="0"/>
              <a:t>» Spanish for Heritage Speakers I-III</a:t>
            </a:r>
          </a:p>
        </p:txBody>
      </p:sp>
    </p:spTree>
    <p:extLst>
      <p:ext uri="{BB962C8B-B14F-4D97-AF65-F5344CB8AC3E}">
        <p14:creationId xmlns:p14="http://schemas.microsoft.com/office/powerpoint/2010/main" val="165330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399" y="731661"/>
            <a:ext cx="9601200" cy="2122311"/>
          </a:xfrm>
        </p:spPr>
        <p:txBody>
          <a:bodyPr>
            <a:normAutofit/>
          </a:bodyPr>
          <a:lstStyle/>
          <a:p>
            <a:r>
              <a:rPr lang="en-US" sz="6000" b="1" dirty="0">
                <a:effectLst>
                  <a:outerShdw blurRad="38100" dist="38100" dir="2700000" algn="tl">
                    <a:srgbClr val="000000">
                      <a:alpha val="43137"/>
                    </a:srgbClr>
                  </a:outerShdw>
                </a:effectLst>
              </a:rPr>
              <a:t>Communications</a:t>
            </a:r>
            <a:br>
              <a:rPr lang="en-US" sz="54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0.5</a:t>
            </a:r>
            <a:r>
              <a:rPr lang="en-US" sz="3600" b="1" dirty="0"/>
              <a:t> credit</a:t>
            </a:r>
            <a:br>
              <a:rPr lang="en-US" sz="3600" b="1" dirty="0"/>
            </a:br>
            <a:r>
              <a:rPr lang="en-US" sz="3100" dirty="0"/>
              <a:t>Page 10</a:t>
            </a:r>
            <a:endParaRPr lang="en-US" sz="4900" dirty="0"/>
          </a:p>
        </p:txBody>
      </p:sp>
      <p:pic>
        <p:nvPicPr>
          <p:cNvPr id="4" name="Picture 3" descr="list of credits for Communications courses">
            <a:extLst>
              <a:ext uri="{FF2B5EF4-FFF2-40B4-BE49-F238E27FC236}">
                <a16:creationId xmlns:a16="http://schemas.microsoft.com/office/drawing/2014/main" id="{B66ED25D-3FB0-D993-42F5-4243A2D95FDA}"/>
              </a:ext>
            </a:extLst>
          </p:cNvPr>
          <p:cNvPicPr>
            <a:picLocks noChangeAspect="1"/>
          </p:cNvPicPr>
          <p:nvPr/>
        </p:nvPicPr>
        <p:blipFill>
          <a:blip r:embed="rId2"/>
          <a:stretch>
            <a:fillRect/>
          </a:stretch>
        </p:blipFill>
        <p:spPr>
          <a:xfrm>
            <a:off x="4387650" y="2853972"/>
            <a:ext cx="3416697" cy="3162802"/>
          </a:xfrm>
          <a:prstGeom prst="rect">
            <a:avLst/>
          </a:prstGeom>
        </p:spPr>
      </p:pic>
    </p:spTree>
    <p:extLst>
      <p:ext uri="{BB962C8B-B14F-4D97-AF65-F5344CB8AC3E}">
        <p14:creationId xmlns:p14="http://schemas.microsoft.com/office/powerpoint/2010/main" val="2383008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Graduation Requirements:</a:t>
            </a:r>
          </a:p>
        </p:txBody>
      </p:sp>
      <p:sp>
        <p:nvSpPr>
          <p:cNvPr id="3" name="Content Placeholder 2"/>
          <p:cNvSpPr>
            <a:spLocks noGrp="1"/>
          </p:cNvSpPr>
          <p:nvPr>
            <p:ph idx="1"/>
          </p:nvPr>
        </p:nvSpPr>
        <p:spPr/>
        <p:txBody>
          <a:bodyPr anchor="ctr">
            <a:normAutofit/>
          </a:bodyPr>
          <a:lstStyle/>
          <a:p>
            <a:pPr marL="0" indent="0" algn="ctr">
              <a:buNone/>
            </a:pPr>
            <a:r>
              <a:rPr lang="en-US" sz="3600" b="1" dirty="0"/>
              <a:t>24 credits TOTAL to graduate</a:t>
            </a:r>
          </a:p>
          <a:p>
            <a:pPr algn="ctr">
              <a:buFont typeface="Wingdings" panose="05000000000000000000" pitchFamily="2" charset="2"/>
              <a:buChar char="Ø"/>
            </a:pPr>
            <a:r>
              <a:rPr lang="en-US" sz="2800" dirty="0"/>
              <a:t> </a:t>
            </a:r>
            <a:r>
              <a:rPr lang="en-US" sz="3200" dirty="0"/>
              <a:t>18.5 from </a:t>
            </a:r>
            <a:r>
              <a:rPr lang="en-US" sz="3200" dirty="0">
                <a:solidFill>
                  <a:srgbClr val="C00000"/>
                </a:solidFill>
                <a:effectLst>
                  <a:outerShdw blurRad="38100" dist="38100" dir="2700000" algn="tl">
                    <a:srgbClr val="000000">
                      <a:alpha val="43137"/>
                    </a:srgbClr>
                  </a:outerShdw>
                </a:effectLst>
              </a:rPr>
              <a:t>required</a:t>
            </a:r>
            <a:r>
              <a:rPr lang="en-US" sz="3200" dirty="0"/>
              <a:t> courses/credits</a:t>
            </a:r>
            <a:endParaRPr lang="en-US" sz="2800" dirty="0"/>
          </a:p>
          <a:p>
            <a:pPr algn="ctr">
              <a:buFont typeface="Wingdings" panose="05000000000000000000" pitchFamily="2" charset="2"/>
              <a:buChar char="Ø"/>
            </a:pPr>
            <a:r>
              <a:rPr lang="en-US" sz="2800" dirty="0"/>
              <a:t> </a:t>
            </a:r>
            <a:r>
              <a:rPr lang="en-US" sz="3200" dirty="0"/>
              <a:t>5.5 from </a:t>
            </a:r>
            <a:r>
              <a:rPr lang="en-US" sz="3200" dirty="0">
                <a:solidFill>
                  <a:srgbClr val="C00000"/>
                </a:solidFill>
                <a:effectLst>
                  <a:outerShdw blurRad="38100" dist="38100" dir="2700000" algn="tl">
                    <a:srgbClr val="000000">
                      <a:alpha val="43137"/>
                    </a:srgbClr>
                  </a:outerShdw>
                </a:effectLst>
              </a:rPr>
              <a:t>additional</a:t>
            </a:r>
            <a:r>
              <a:rPr lang="en-US" sz="3200" dirty="0"/>
              <a:t> </a:t>
            </a:r>
            <a:r>
              <a:rPr lang="en-US" sz="3200" dirty="0">
                <a:solidFill>
                  <a:srgbClr val="C00000"/>
                </a:solidFill>
                <a:effectLst>
                  <a:outerShdw blurRad="38100" dist="38100" dir="2700000" algn="tl">
                    <a:srgbClr val="000000">
                      <a:alpha val="43137"/>
                    </a:srgbClr>
                  </a:outerShdw>
                </a:effectLst>
              </a:rPr>
              <a:t>elective</a:t>
            </a:r>
            <a:r>
              <a:rPr lang="en-US" sz="3200" dirty="0"/>
              <a:t> courses/credits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8216" y="768651"/>
            <a:ext cx="1453896" cy="852134"/>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68089" y="768651"/>
            <a:ext cx="1455695" cy="865413"/>
          </a:xfrm>
          <a:prstGeom prst="rect">
            <a:avLst/>
          </a:prstGeom>
        </p:spPr>
      </p:pic>
    </p:spTree>
    <p:extLst>
      <p:ext uri="{BB962C8B-B14F-4D97-AF65-F5344CB8AC3E}">
        <p14:creationId xmlns:p14="http://schemas.microsoft.com/office/powerpoint/2010/main" val="249750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449439"/>
            <a:ext cx="9601200" cy="2122311"/>
          </a:xfrm>
        </p:spPr>
        <p:txBody>
          <a:bodyPr>
            <a:normAutofit/>
          </a:bodyPr>
          <a:lstStyle/>
          <a:p>
            <a:r>
              <a:rPr lang="en-US" sz="6000" b="1" dirty="0">
                <a:effectLst>
                  <a:outerShdw blurRad="38100" dist="38100" dir="2700000" algn="tl">
                    <a:srgbClr val="000000">
                      <a:alpha val="43137"/>
                    </a:srgbClr>
                  </a:outerShdw>
                </a:effectLst>
              </a:rPr>
              <a:t>Life Studies</a:t>
            </a:r>
            <a:br>
              <a:rPr lang="en-US" sz="54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0.5</a:t>
            </a:r>
            <a:r>
              <a:rPr lang="en-US" sz="3600" b="1" dirty="0"/>
              <a:t> credit</a:t>
            </a:r>
            <a:br>
              <a:rPr lang="en-US" sz="3600" b="1" dirty="0"/>
            </a:br>
            <a:r>
              <a:rPr lang="en-US" sz="3100" dirty="0"/>
              <a:t>Page 11</a:t>
            </a:r>
            <a:endParaRPr lang="en-US" sz="4900" dirty="0"/>
          </a:p>
        </p:txBody>
      </p:sp>
      <p:pic>
        <p:nvPicPr>
          <p:cNvPr id="4" name="Picture 3" descr="list of Life Studies courses">
            <a:extLst>
              <a:ext uri="{FF2B5EF4-FFF2-40B4-BE49-F238E27FC236}">
                <a16:creationId xmlns:a16="http://schemas.microsoft.com/office/drawing/2014/main" id="{2EA51B3A-A204-ACF8-837D-ACA109EDA7E2}"/>
              </a:ext>
            </a:extLst>
          </p:cNvPr>
          <p:cNvPicPr>
            <a:picLocks noChangeAspect="1"/>
          </p:cNvPicPr>
          <p:nvPr/>
        </p:nvPicPr>
        <p:blipFill>
          <a:blip r:embed="rId2"/>
          <a:stretch>
            <a:fillRect/>
          </a:stretch>
        </p:blipFill>
        <p:spPr>
          <a:xfrm>
            <a:off x="3116970" y="2519420"/>
            <a:ext cx="5958060" cy="3706489"/>
          </a:xfrm>
          <a:prstGeom prst="rect">
            <a:avLst/>
          </a:prstGeom>
        </p:spPr>
      </p:pic>
    </p:spTree>
    <p:extLst>
      <p:ext uri="{BB962C8B-B14F-4D97-AF65-F5344CB8AC3E}">
        <p14:creationId xmlns:p14="http://schemas.microsoft.com/office/powerpoint/2010/main" val="34959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449439"/>
            <a:ext cx="9601200" cy="2122311"/>
          </a:xfrm>
        </p:spPr>
        <p:txBody>
          <a:bodyPr>
            <a:normAutofit/>
          </a:bodyPr>
          <a:lstStyle/>
          <a:p>
            <a:r>
              <a:rPr lang="en-US" sz="6000" b="1" dirty="0">
                <a:effectLst>
                  <a:outerShdw blurRad="38100" dist="38100" dir="2700000" algn="tl">
                    <a:srgbClr val="000000">
                      <a:alpha val="43137"/>
                    </a:srgbClr>
                  </a:outerShdw>
                </a:effectLst>
              </a:rPr>
              <a:t>STEM</a:t>
            </a:r>
            <a:br>
              <a:rPr lang="en-US" sz="54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1.0 </a:t>
            </a:r>
            <a:r>
              <a:rPr lang="en-US" sz="3600" b="1" dirty="0"/>
              <a:t>credit</a:t>
            </a:r>
            <a:br>
              <a:rPr lang="en-US" sz="3600" b="1" dirty="0"/>
            </a:br>
            <a:r>
              <a:rPr lang="en-US" sz="3100" dirty="0"/>
              <a:t>Page 11</a:t>
            </a:r>
            <a:endParaRPr lang="en-US" sz="4900" dirty="0"/>
          </a:p>
        </p:txBody>
      </p:sp>
      <p:pic>
        <p:nvPicPr>
          <p:cNvPr id="5" name="Picture 4" descr="list of STEM courses">
            <a:extLst>
              <a:ext uri="{FF2B5EF4-FFF2-40B4-BE49-F238E27FC236}">
                <a16:creationId xmlns:a16="http://schemas.microsoft.com/office/drawing/2014/main" id="{C8EEE847-789C-9A0E-7AB9-E551C4ED01CE}"/>
              </a:ext>
            </a:extLst>
          </p:cNvPr>
          <p:cNvPicPr>
            <a:picLocks noChangeAspect="1"/>
          </p:cNvPicPr>
          <p:nvPr/>
        </p:nvPicPr>
        <p:blipFill>
          <a:blip r:embed="rId2"/>
          <a:stretch>
            <a:fillRect/>
          </a:stretch>
        </p:blipFill>
        <p:spPr>
          <a:xfrm>
            <a:off x="1940866" y="2571750"/>
            <a:ext cx="8310268" cy="3607518"/>
          </a:xfrm>
          <a:prstGeom prst="rect">
            <a:avLst/>
          </a:prstGeom>
        </p:spPr>
      </p:pic>
    </p:spTree>
    <p:extLst>
      <p:ext uri="{BB962C8B-B14F-4D97-AF65-F5344CB8AC3E}">
        <p14:creationId xmlns:p14="http://schemas.microsoft.com/office/powerpoint/2010/main" val="199521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7333"/>
            <a:ext cx="9601196" cy="1682045"/>
          </a:xfrm>
        </p:spPr>
        <p:txBody>
          <a:bodyPr>
            <a:normAutofit fontScale="90000"/>
          </a:bodyPr>
          <a:lstStyle/>
          <a:p>
            <a:r>
              <a:rPr lang="en-US" sz="5400" b="1" dirty="0">
                <a:effectLst>
                  <a:outerShdw blurRad="38100" dist="38100" dir="2700000" algn="tl">
                    <a:srgbClr val="000000">
                      <a:alpha val="43137"/>
                    </a:srgbClr>
                  </a:outerShdw>
                </a:effectLst>
              </a:rPr>
              <a:t>Financial Literacy</a:t>
            </a:r>
            <a:br>
              <a:rPr lang="en-US" sz="5400" b="1" dirty="0">
                <a:effectLst>
                  <a:outerShdw blurRad="38100" dist="38100" dir="2700000" algn="tl">
                    <a:srgbClr val="000000">
                      <a:alpha val="43137"/>
                    </a:srgbClr>
                  </a:outerShdw>
                </a:effectLst>
              </a:rPr>
            </a:br>
            <a:r>
              <a:rPr lang="en-US" sz="3600" b="1" dirty="0"/>
              <a:t>0.5 credit</a:t>
            </a:r>
            <a:br>
              <a:rPr lang="en-US" sz="3600" b="1" dirty="0"/>
            </a:br>
            <a:r>
              <a:rPr lang="en-US" sz="3600" dirty="0"/>
              <a:t>Page 17</a:t>
            </a:r>
            <a:endParaRPr lang="en-US" sz="5400" b="1" dirty="0">
              <a:effectLst>
                <a:outerShdw blurRad="38100" dist="38100" dir="2700000" algn="tl">
                  <a:srgbClr val="000000">
                    <a:alpha val="43137"/>
                  </a:srgbClr>
                </a:outerShdw>
              </a:effectLst>
            </a:endParaRPr>
          </a:p>
        </p:txBody>
      </p:sp>
      <p:pic>
        <p:nvPicPr>
          <p:cNvPr id="4" name="Picture 3" descr="description of Financial Literacy course">
            <a:extLst>
              <a:ext uri="{FF2B5EF4-FFF2-40B4-BE49-F238E27FC236}">
                <a16:creationId xmlns:a16="http://schemas.microsoft.com/office/drawing/2014/main" id="{EAD8B7B0-F130-6519-C4CA-5BF1153528FF}"/>
              </a:ext>
            </a:extLst>
          </p:cNvPr>
          <p:cNvPicPr>
            <a:picLocks noChangeAspect="1"/>
          </p:cNvPicPr>
          <p:nvPr/>
        </p:nvPicPr>
        <p:blipFill>
          <a:blip r:embed="rId2"/>
          <a:stretch>
            <a:fillRect/>
          </a:stretch>
        </p:blipFill>
        <p:spPr>
          <a:xfrm>
            <a:off x="2979403" y="2944471"/>
            <a:ext cx="6233194" cy="2238736"/>
          </a:xfrm>
          <a:prstGeom prst="rect">
            <a:avLst/>
          </a:prstGeom>
        </p:spPr>
      </p:pic>
    </p:spTree>
    <p:extLst>
      <p:ext uri="{BB962C8B-B14F-4D97-AF65-F5344CB8AC3E}">
        <p14:creationId xmlns:p14="http://schemas.microsoft.com/office/powerpoint/2010/main" val="191291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36ED-A0BD-B957-0AD9-DBE7E43B68A3}"/>
              </a:ext>
            </a:extLst>
          </p:cNvPr>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What about the rest?</a:t>
            </a:r>
            <a:endParaRPr lang="en-US" sz="5400" dirty="0"/>
          </a:p>
        </p:txBody>
      </p:sp>
      <p:sp>
        <p:nvSpPr>
          <p:cNvPr id="3" name="Content Placeholder 2">
            <a:extLst>
              <a:ext uri="{FF2B5EF4-FFF2-40B4-BE49-F238E27FC236}">
                <a16:creationId xmlns:a16="http://schemas.microsoft.com/office/drawing/2014/main" id="{360D7948-D8FA-DF38-FE40-2B6BC4762420}"/>
              </a:ext>
            </a:extLst>
          </p:cNvPr>
          <p:cNvSpPr>
            <a:spLocks noGrp="1"/>
          </p:cNvSpPr>
          <p:nvPr>
            <p:ph idx="1"/>
          </p:nvPr>
        </p:nvSpPr>
        <p:spPr/>
        <p:txBody>
          <a:bodyPr>
            <a:normAutofit/>
          </a:bodyPr>
          <a:lstStyle/>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200" dirty="0"/>
              <a:t>Let’s say you take Spanish I next year (your freshman year). That would fulfill your Applied Language requirement. If you were to take Spanish II your sophomore year, it would fill one (1.0 credit) of your Individual Focus/Electives requirement.</a:t>
            </a:r>
          </a:p>
        </p:txBody>
      </p:sp>
      <p:pic>
        <p:nvPicPr>
          <p:cNvPr id="5" name="Picture 4" descr="description of total credits needed for graduation">
            <a:extLst>
              <a:ext uri="{FF2B5EF4-FFF2-40B4-BE49-F238E27FC236}">
                <a16:creationId xmlns:a16="http://schemas.microsoft.com/office/drawing/2014/main" id="{48A42213-3B8D-2B28-A733-7DC2D0608902}"/>
              </a:ext>
            </a:extLst>
          </p:cNvPr>
          <p:cNvPicPr>
            <a:picLocks noChangeAspect="1"/>
          </p:cNvPicPr>
          <p:nvPr/>
        </p:nvPicPr>
        <p:blipFill>
          <a:blip r:embed="rId2"/>
          <a:stretch>
            <a:fillRect/>
          </a:stretch>
        </p:blipFill>
        <p:spPr>
          <a:xfrm>
            <a:off x="1599408" y="2709334"/>
            <a:ext cx="8993183" cy="799394"/>
          </a:xfrm>
          <a:prstGeom prst="rect">
            <a:avLst/>
          </a:prstGeom>
        </p:spPr>
      </p:pic>
    </p:spTree>
    <p:extLst>
      <p:ext uri="{BB962C8B-B14F-4D97-AF65-F5344CB8AC3E}">
        <p14:creationId xmlns:p14="http://schemas.microsoft.com/office/powerpoint/2010/main" val="365049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446385"/>
            <a:ext cx="9601200" cy="985474"/>
          </a:xfrm>
        </p:spPr>
        <p:txBody>
          <a:bodyPr/>
          <a:lstStyle/>
          <a:p>
            <a:r>
              <a:rPr lang="en-US" b="1" dirty="0">
                <a:effectLst>
                  <a:outerShdw blurRad="38100" dist="38100" dir="2700000" algn="tl">
                    <a:srgbClr val="000000">
                      <a:alpha val="43137"/>
                    </a:srgbClr>
                  </a:outerShdw>
                </a:effectLst>
              </a:rPr>
              <a:t>If you are in a 21</a:t>
            </a:r>
            <a:r>
              <a:rPr lang="en-US" b="1" baseline="30000" dirty="0">
                <a:effectLst>
                  <a:outerShdw blurRad="38100" dist="38100" dir="2700000" algn="tl">
                    <a:srgbClr val="000000">
                      <a:alpha val="43137"/>
                    </a:srgbClr>
                  </a:outerShdw>
                </a:effectLst>
              </a:rPr>
              <a:t>st</a:t>
            </a:r>
            <a:r>
              <a:rPr lang="en-US" b="1" dirty="0">
                <a:effectLst>
                  <a:outerShdw blurRad="38100" dist="38100" dir="2700000" algn="tl">
                    <a:srgbClr val="000000">
                      <a:alpha val="43137"/>
                    </a:srgbClr>
                  </a:outerShdw>
                </a:effectLst>
              </a:rPr>
              <a:t> Century Academy:</a:t>
            </a:r>
          </a:p>
        </p:txBody>
      </p:sp>
      <p:sp>
        <p:nvSpPr>
          <p:cNvPr id="5" name="Right Arrow 4">
            <a:extLst>
              <a:ext uri="{C183D7F6-B498-43B3-948B-1728B52AA6E4}">
                <adec:decorative xmlns:adec="http://schemas.microsoft.com/office/drawing/2017/decorative" val="1"/>
              </a:ext>
            </a:extLst>
          </p:cNvPr>
          <p:cNvSpPr/>
          <p:nvPr/>
        </p:nvSpPr>
        <p:spPr>
          <a:xfrm>
            <a:off x="1540892" y="5340663"/>
            <a:ext cx="1114697" cy="29609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of the Individual Plan of Study document">
            <a:extLst>
              <a:ext uri="{FF2B5EF4-FFF2-40B4-BE49-F238E27FC236}">
                <a16:creationId xmlns:a16="http://schemas.microsoft.com/office/drawing/2014/main" id="{9D653DDC-B755-C06C-7615-3C4B3641D03A}"/>
              </a:ext>
            </a:extLst>
          </p:cNvPr>
          <p:cNvPicPr>
            <a:picLocks noChangeAspect="1"/>
          </p:cNvPicPr>
          <p:nvPr/>
        </p:nvPicPr>
        <p:blipFill>
          <a:blip r:embed="rId2"/>
          <a:stretch>
            <a:fillRect/>
          </a:stretch>
        </p:blipFill>
        <p:spPr>
          <a:xfrm>
            <a:off x="2746154" y="1272101"/>
            <a:ext cx="6699691" cy="4897356"/>
          </a:xfrm>
          <a:prstGeom prst="rect">
            <a:avLst/>
          </a:prstGeom>
        </p:spPr>
      </p:pic>
    </p:spTree>
    <p:extLst>
      <p:ext uri="{BB962C8B-B14F-4D97-AF65-F5344CB8AC3E}">
        <p14:creationId xmlns:p14="http://schemas.microsoft.com/office/powerpoint/2010/main" val="3653832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Athletics and Activities</a:t>
            </a:r>
          </a:p>
        </p:txBody>
      </p:sp>
      <p:sp>
        <p:nvSpPr>
          <p:cNvPr id="3" name="Content Placeholder 2"/>
          <p:cNvSpPr>
            <a:spLocks noGrp="1"/>
          </p:cNvSpPr>
          <p:nvPr>
            <p:ph idx="1"/>
          </p:nvPr>
        </p:nvSpPr>
        <p:spPr/>
        <p:txBody>
          <a:bodyPr>
            <a:normAutofit/>
          </a:bodyPr>
          <a:lstStyle/>
          <a:p>
            <a:pPr marL="0" indent="0">
              <a:buNone/>
            </a:pPr>
            <a:r>
              <a:rPr lang="en-US" sz="3800" b="1" dirty="0">
                <a:effectLst>
                  <a:outerShdw blurRad="38100" dist="38100" dir="2700000" algn="tl">
                    <a:srgbClr val="000000">
                      <a:alpha val="43137"/>
                    </a:srgbClr>
                  </a:outerShdw>
                </a:effectLst>
              </a:rPr>
              <a:t>ELIGIBILITY:</a:t>
            </a:r>
            <a:endParaRPr lang="en-US" sz="3800" dirty="0"/>
          </a:p>
          <a:p>
            <a:pPr marL="0" indent="0">
              <a:buNone/>
            </a:pPr>
            <a:r>
              <a:rPr lang="en-US" sz="2800" b="1" dirty="0"/>
              <a:t>HIGH SCHOOL LEVEL: </a:t>
            </a:r>
            <a:r>
              <a:rPr lang="en-US" sz="2800" dirty="0"/>
              <a:t>You must have passed 5 out of 7 classes the </a:t>
            </a:r>
            <a:r>
              <a:rPr lang="en-US" sz="2800" b="1" i="1" dirty="0"/>
              <a:t>previous</a:t>
            </a:r>
            <a:r>
              <a:rPr lang="en-US" sz="2800" dirty="0"/>
              <a:t> semester to play/participate…that means your grades </a:t>
            </a:r>
            <a:r>
              <a:rPr lang="en-US" sz="2800" b="1" i="1" u="sng" dirty="0">
                <a:solidFill>
                  <a:srgbClr val="C00000"/>
                </a:solidFill>
                <a:effectLst>
                  <a:outerShdw blurRad="38100" dist="38100" dir="2700000" algn="tl">
                    <a:srgbClr val="000000">
                      <a:alpha val="43137"/>
                    </a:srgbClr>
                  </a:outerShdw>
                </a:effectLst>
              </a:rPr>
              <a:t>this semester</a:t>
            </a:r>
            <a:r>
              <a:rPr lang="en-US" sz="2800" dirty="0"/>
              <a:t> determine if you will be eligible for fall sports and activities next year!</a:t>
            </a:r>
          </a:p>
        </p:txBody>
      </p:sp>
      <p:pic>
        <p:nvPicPr>
          <p:cNvPr id="4098" name="Picture 2" descr="Image result for report car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80155" y="1747134"/>
            <a:ext cx="1619596" cy="161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35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Athletics and Activities</a:t>
            </a:r>
          </a:p>
        </p:txBody>
      </p:sp>
      <p:sp>
        <p:nvSpPr>
          <p:cNvPr id="3" name="Content Placeholder 2"/>
          <p:cNvSpPr>
            <a:spLocks noGrp="1"/>
          </p:cNvSpPr>
          <p:nvPr>
            <p:ph sz="half" idx="1"/>
          </p:nvPr>
        </p:nvSpPr>
        <p:spPr>
          <a:xfrm>
            <a:off x="3242995" y="2525596"/>
            <a:ext cx="2440175" cy="3574262"/>
          </a:xfrm>
        </p:spPr>
        <p:txBody>
          <a:bodyPr>
            <a:normAutofit/>
          </a:bodyPr>
          <a:lstStyle/>
          <a:p>
            <a:pPr marL="0" indent="0">
              <a:buNone/>
            </a:pPr>
            <a:r>
              <a:rPr lang="en-US" dirty="0"/>
              <a:t>» Baseball</a:t>
            </a:r>
            <a:br>
              <a:rPr lang="en-US" dirty="0"/>
            </a:br>
            <a:r>
              <a:rPr lang="en-US" dirty="0"/>
              <a:t>» Basketball</a:t>
            </a:r>
            <a:br>
              <a:rPr lang="en-US" dirty="0"/>
            </a:br>
            <a:r>
              <a:rPr lang="en-US" dirty="0"/>
              <a:t>» Bowling</a:t>
            </a:r>
            <a:br>
              <a:rPr lang="en-US" dirty="0"/>
            </a:br>
            <a:r>
              <a:rPr lang="en-US" dirty="0"/>
              <a:t>» Cheerleading</a:t>
            </a:r>
            <a:br>
              <a:rPr lang="en-US" dirty="0"/>
            </a:br>
            <a:r>
              <a:rPr lang="en-US" dirty="0"/>
              <a:t>» Cross-Country</a:t>
            </a:r>
            <a:br>
              <a:rPr lang="en-US" dirty="0"/>
            </a:br>
            <a:r>
              <a:rPr lang="en-US" dirty="0"/>
              <a:t>» Dance Team</a:t>
            </a:r>
            <a:br>
              <a:rPr lang="en-US" dirty="0"/>
            </a:br>
            <a:r>
              <a:rPr lang="en-US" dirty="0"/>
              <a:t>» Debate</a:t>
            </a:r>
            <a:br>
              <a:rPr lang="en-US" dirty="0"/>
            </a:br>
            <a:r>
              <a:rPr lang="en-US" dirty="0"/>
              <a:t>» Football</a:t>
            </a:r>
            <a:br>
              <a:rPr lang="en-US" dirty="0"/>
            </a:br>
            <a:r>
              <a:rPr lang="en-US" dirty="0"/>
              <a:t>» Forensics</a:t>
            </a:r>
          </a:p>
          <a:p>
            <a:pPr marL="0" indent="0">
              <a:buNone/>
            </a:pPr>
            <a:endParaRPr lang="en-US" sz="2800" dirty="0"/>
          </a:p>
        </p:txBody>
      </p:sp>
      <p:sp>
        <p:nvSpPr>
          <p:cNvPr id="4" name="Content Placeholder 3"/>
          <p:cNvSpPr>
            <a:spLocks noGrp="1"/>
          </p:cNvSpPr>
          <p:nvPr>
            <p:ph sz="half" idx="2"/>
          </p:nvPr>
        </p:nvSpPr>
        <p:spPr>
          <a:xfrm>
            <a:off x="6331815" y="2525596"/>
            <a:ext cx="2407071" cy="3574262"/>
          </a:xfrm>
        </p:spPr>
        <p:txBody>
          <a:bodyPr>
            <a:normAutofit/>
          </a:bodyPr>
          <a:lstStyle/>
          <a:p>
            <a:pPr marL="0" indent="0">
              <a:buNone/>
            </a:pPr>
            <a:r>
              <a:rPr lang="en-US" dirty="0"/>
              <a:t>» Golf</a:t>
            </a:r>
            <a:br>
              <a:rPr lang="en-US" dirty="0"/>
            </a:br>
            <a:r>
              <a:rPr lang="en-US" dirty="0"/>
              <a:t>» Gymnastics</a:t>
            </a:r>
            <a:br>
              <a:rPr lang="en-US" dirty="0"/>
            </a:br>
            <a:r>
              <a:rPr lang="en-US" dirty="0"/>
              <a:t>» Soccer</a:t>
            </a:r>
            <a:br>
              <a:rPr lang="en-US" dirty="0"/>
            </a:br>
            <a:r>
              <a:rPr lang="en-US" dirty="0"/>
              <a:t>» Softball</a:t>
            </a:r>
            <a:br>
              <a:rPr lang="en-US" dirty="0"/>
            </a:br>
            <a:r>
              <a:rPr lang="en-US" dirty="0"/>
              <a:t>» Swimming</a:t>
            </a:r>
            <a:br>
              <a:rPr lang="en-US" dirty="0"/>
            </a:br>
            <a:r>
              <a:rPr lang="en-US" dirty="0"/>
              <a:t>» Tennis</a:t>
            </a:r>
            <a:br>
              <a:rPr lang="en-US" dirty="0"/>
            </a:br>
            <a:r>
              <a:rPr lang="en-US" dirty="0"/>
              <a:t>» Track and Field</a:t>
            </a:r>
            <a:br>
              <a:rPr lang="en-US" dirty="0"/>
            </a:br>
            <a:r>
              <a:rPr lang="en-US" dirty="0"/>
              <a:t>» Volleyball</a:t>
            </a:r>
            <a:br>
              <a:rPr lang="en-US" dirty="0"/>
            </a:br>
            <a:r>
              <a:rPr lang="en-US" dirty="0"/>
              <a:t>» Wrestling</a:t>
            </a:r>
          </a:p>
        </p:txBody>
      </p:sp>
      <p:pic>
        <p:nvPicPr>
          <p:cNvPr id="5122" name="Picture 2" descr="Image result for baseball clip art"/>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06464" y="871747"/>
            <a:ext cx="777875" cy="7623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6464" y="2037026"/>
            <a:ext cx="845816" cy="1005946"/>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1901" y="4725181"/>
            <a:ext cx="947000" cy="1374677"/>
          </a:xfrm>
          <a:prstGeom prst="rect">
            <a:avLst/>
          </a:prstGeom>
        </p:spPr>
      </p:pic>
      <p:pic>
        <p:nvPicPr>
          <p:cNvPr id="5128" name="Picture 8" descr="Image result for running clip art"/>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6528" y="3383925"/>
            <a:ext cx="1102373" cy="100030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female golf clip ar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2575" y="871747"/>
            <a:ext cx="1282961" cy="105268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soccer clip 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1882" y="2034819"/>
            <a:ext cx="1213654" cy="114535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tennis clip ar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70856" y="3510844"/>
            <a:ext cx="1114680" cy="1048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0399451" y="4889706"/>
            <a:ext cx="795154" cy="1024062"/>
          </a:xfrm>
          <a:prstGeom prst="rect">
            <a:avLst/>
          </a:prstGeom>
        </p:spPr>
      </p:pic>
    </p:spTree>
    <p:extLst>
      <p:ext uri="{BB962C8B-B14F-4D97-AF65-F5344CB8AC3E}">
        <p14:creationId xmlns:p14="http://schemas.microsoft.com/office/powerpoint/2010/main" val="1844545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Enrollment Process</a:t>
            </a:r>
          </a:p>
        </p:txBody>
      </p:sp>
      <p:sp>
        <p:nvSpPr>
          <p:cNvPr id="3" name="Content Placeholder 2"/>
          <p:cNvSpPr>
            <a:spLocks noGrp="1"/>
          </p:cNvSpPr>
          <p:nvPr>
            <p:ph idx="1"/>
          </p:nvPr>
        </p:nvSpPr>
        <p:spPr>
          <a:xfrm>
            <a:off x="1295401" y="2556931"/>
            <a:ext cx="9601196" cy="3591319"/>
          </a:xfrm>
        </p:spPr>
        <p:txBody>
          <a:bodyPr>
            <a:normAutofit/>
          </a:bodyPr>
          <a:lstStyle/>
          <a:p>
            <a:pPr marL="0" indent="0">
              <a:buNone/>
            </a:pPr>
            <a:endParaRPr lang="en-US" sz="2000" dirty="0"/>
          </a:p>
          <a:p>
            <a:pPr marL="0" indent="0">
              <a:buNone/>
            </a:pPr>
            <a:br>
              <a:rPr lang="en-US" sz="2000" b="1" u="sng" dirty="0">
                <a:effectLst>
                  <a:outerShdw blurRad="38100" dist="38100" dir="2700000" algn="tl">
                    <a:srgbClr val="000000">
                      <a:alpha val="43137"/>
                    </a:srgbClr>
                  </a:outerShdw>
                </a:effectLst>
              </a:rPr>
            </a:br>
            <a:endParaRPr lang="en-US" sz="2000" b="1" u="sng" dirty="0">
              <a:effectLst>
                <a:outerShdw blurRad="38100" dist="38100" dir="2700000" algn="tl">
                  <a:srgbClr val="000000">
                    <a:alpha val="43137"/>
                  </a:srgbClr>
                </a:outerShdw>
              </a:effectLst>
            </a:endParaRPr>
          </a:p>
          <a:p>
            <a:pPr marL="0" indent="0">
              <a:buNone/>
            </a:pPr>
            <a:endParaRPr lang="en-US" b="1" u="sng" dirty="0">
              <a:effectLst>
                <a:outerShdw blurRad="38100" dist="38100" dir="2700000" algn="tl">
                  <a:srgbClr val="000000">
                    <a:alpha val="43137"/>
                  </a:srgbClr>
                </a:outerShdw>
              </a:effectLst>
            </a:endParaRPr>
          </a:p>
          <a:p>
            <a:pPr marL="0" indent="0">
              <a:buNone/>
            </a:pPr>
            <a:r>
              <a:rPr lang="en-US" sz="2000" b="1" dirty="0"/>
              <a:t>January 28</a:t>
            </a:r>
            <a:r>
              <a:rPr lang="en-US" sz="2000" b="1" baseline="30000" dirty="0"/>
              <a:t>th</a:t>
            </a:r>
            <a:r>
              <a:rPr lang="en-US" sz="2000" b="1" dirty="0"/>
              <a:t> </a:t>
            </a:r>
            <a:r>
              <a:rPr lang="en-US" sz="2000" dirty="0"/>
              <a:t>– Enrollment presentation during Language Arts</a:t>
            </a:r>
            <a:br>
              <a:rPr lang="en-US" sz="2000" dirty="0"/>
            </a:br>
            <a:r>
              <a:rPr lang="en-US" sz="2000" b="1" dirty="0"/>
              <a:t>February 11</a:t>
            </a:r>
            <a:r>
              <a:rPr lang="en-US" sz="2000" b="1" baseline="30000" dirty="0"/>
              <a:t>th</a:t>
            </a:r>
            <a:r>
              <a:rPr lang="en-US" sz="2000" b="1" dirty="0"/>
              <a:t> </a:t>
            </a:r>
            <a:r>
              <a:rPr lang="en-US" sz="2000" dirty="0"/>
              <a:t>– Enrollment during Social Studies</a:t>
            </a:r>
            <a:br>
              <a:rPr lang="en-US" sz="2000" dirty="0"/>
            </a:br>
            <a:r>
              <a:rPr lang="en-US" sz="2000" b="1" dirty="0"/>
              <a:t>February 24</a:t>
            </a:r>
            <a:r>
              <a:rPr lang="en-US" sz="2000" b="1" baseline="30000" dirty="0"/>
              <a:t>th</a:t>
            </a:r>
            <a:r>
              <a:rPr lang="en-US" sz="2000" b="1" dirty="0"/>
              <a:t> &amp; 25</a:t>
            </a:r>
            <a:r>
              <a:rPr lang="en-US" sz="2000" b="1" baseline="30000" dirty="0"/>
              <a:t>th</a:t>
            </a:r>
            <a:r>
              <a:rPr lang="en-US" sz="2000" b="1" dirty="0"/>
              <a:t> </a:t>
            </a:r>
            <a:r>
              <a:rPr lang="en-US" sz="2000" dirty="0"/>
              <a:t>–</a:t>
            </a:r>
            <a:r>
              <a:rPr lang="en-US" sz="2000" b="1" dirty="0"/>
              <a:t> </a:t>
            </a:r>
            <a:r>
              <a:rPr lang="en-US" sz="2000" dirty="0"/>
              <a:t>Enter IPS (2 Year Plan) into Xello during Language Arts</a:t>
            </a:r>
          </a:p>
          <a:p>
            <a:pPr marL="0" indent="0">
              <a:buNone/>
            </a:pPr>
            <a:endParaRPr lang="en-US" sz="2000" b="1" u="sng" dirty="0">
              <a:effectLst>
                <a:outerShdw blurRad="38100" dist="38100" dir="2700000" algn="tl">
                  <a:srgbClr val="000000">
                    <a:alpha val="43137"/>
                  </a:srgbClr>
                </a:outerShdw>
              </a:effectLst>
            </a:endParaRPr>
          </a:p>
        </p:txBody>
      </p:sp>
      <p:pic>
        <p:nvPicPr>
          <p:cNvPr id="4" name="Picture 3" descr="Olathe East hawk logo"/>
          <p:cNvPicPr>
            <a:picLocks noChangeAspect="1"/>
          </p:cNvPicPr>
          <p:nvPr/>
        </p:nvPicPr>
        <p:blipFill>
          <a:blip r:embed="rId2">
            <a:clrChange>
              <a:clrFrom>
                <a:srgbClr val="FFFFFF"/>
              </a:clrFrom>
              <a:clrTo>
                <a:srgbClr val="FFFFFF">
                  <a:alpha val="0"/>
                </a:srgbClr>
              </a:clrTo>
            </a:clrChange>
          </a:blip>
          <a:stretch>
            <a:fillRect/>
          </a:stretch>
        </p:blipFill>
        <p:spPr>
          <a:xfrm>
            <a:off x="1554838" y="2676462"/>
            <a:ext cx="1128442" cy="1032404"/>
          </a:xfrm>
          <a:prstGeom prst="rect">
            <a:avLst/>
          </a:prstGeom>
          <a:scene3d>
            <a:camera prst="orthographicFront">
              <a:rot lat="0" lon="10800000" rev="0"/>
            </a:camera>
            <a:lightRig rig="threePt" dir="t"/>
          </a:scene3d>
        </p:spPr>
      </p:pic>
      <p:pic>
        <p:nvPicPr>
          <p:cNvPr id="5" name="Picture 4" descr="Olathe North eagle logo"/>
          <p:cNvPicPr>
            <a:picLocks noChangeAspect="1"/>
          </p:cNvPicPr>
          <p:nvPr/>
        </p:nvPicPr>
        <p:blipFill>
          <a:blip r:embed="rId3">
            <a:clrChange>
              <a:clrFrom>
                <a:srgbClr val="FFFFFF"/>
              </a:clrFrom>
              <a:clrTo>
                <a:srgbClr val="FFFFFF">
                  <a:alpha val="0"/>
                </a:srgbClr>
              </a:clrTo>
            </a:clrChange>
          </a:blip>
          <a:stretch>
            <a:fillRect/>
          </a:stretch>
        </p:blipFill>
        <p:spPr>
          <a:xfrm>
            <a:off x="3396181" y="2678371"/>
            <a:ext cx="1113658" cy="1032404"/>
          </a:xfrm>
          <a:prstGeom prst="rect">
            <a:avLst/>
          </a:prstGeom>
          <a:scene3d>
            <a:camera prst="orthographicFront">
              <a:rot lat="0" lon="10800000" rev="0"/>
            </a:camera>
            <a:lightRig rig="threePt" dir="t"/>
          </a:scene3d>
        </p:spPr>
      </p:pic>
      <p:pic>
        <p:nvPicPr>
          <p:cNvPr id="6" name="Picture 6" descr="A picture containing drawing&#10;&#10;Description automatically generated">
            <a:extLst>
              <a:ext uri="{FF2B5EF4-FFF2-40B4-BE49-F238E27FC236}">
                <a16:creationId xmlns:a16="http://schemas.microsoft.com/office/drawing/2014/main" id="{4B20F59C-18D2-4083-9B59-8BB239234304}"/>
              </a:ext>
            </a:extLst>
          </p:cNvPr>
          <p:cNvPicPr>
            <a:picLocks noChangeAspect="1"/>
          </p:cNvPicPr>
          <p:nvPr/>
        </p:nvPicPr>
        <p:blipFill>
          <a:blip r:embed="rId4"/>
          <a:stretch>
            <a:fillRect/>
          </a:stretch>
        </p:blipFill>
        <p:spPr>
          <a:xfrm>
            <a:off x="5225769" y="2846830"/>
            <a:ext cx="1752600" cy="695325"/>
          </a:xfrm>
          <a:prstGeom prst="rect">
            <a:avLst/>
          </a:prstGeom>
        </p:spPr>
      </p:pic>
      <p:pic>
        <p:nvPicPr>
          <p:cNvPr id="7" name="Picture 7" descr="A close up of a logo&#10;&#10;Description automatically generated">
            <a:extLst>
              <a:ext uri="{FF2B5EF4-FFF2-40B4-BE49-F238E27FC236}">
                <a16:creationId xmlns:a16="http://schemas.microsoft.com/office/drawing/2014/main" id="{14599B3C-E9A2-49B0-9321-F63CCDC5BC84}"/>
              </a:ext>
            </a:extLst>
          </p:cNvPr>
          <p:cNvPicPr>
            <a:picLocks noChangeAspect="1"/>
          </p:cNvPicPr>
          <p:nvPr/>
        </p:nvPicPr>
        <p:blipFill>
          <a:blip r:embed="rId5"/>
          <a:stretch>
            <a:fillRect/>
          </a:stretch>
        </p:blipFill>
        <p:spPr>
          <a:xfrm>
            <a:off x="7672947" y="2846013"/>
            <a:ext cx="1171575" cy="1076325"/>
          </a:xfrm>
          <a:prstGeom prst="rect">
            <a:avLst/>
          </a:prstGeom>
        </p:spPr>
      </p:pic>
      <p:pic>
        <p:nvPicPr>
          <p:cNvPr id="8" name="Picture 8" descr="A picture containing food, beverage, can&#10;&#10;Description automatically generated">
            <a:extLst>
              <a:ext uri="{FF2B5EF4-FFF2-40B4-BE49-F238E27FC236}">
                <a16:creationId xmlns:a16="http://schemas.microsoft.com/office/drawing/2014/main" id="{96BB1066-0278-4889-9CF2-7BD5233C50E1}"/>
              </a:ext>
            </a:extLst>
          </p:cNvPr>
          <p:cNvPicPr>
            <a:picLocks noChangeAspect="1"/>
          </p:cNvPicPr>
          <p:nvPr/>
        </p:nvPicPr>
        <p:blipFill>
          <a:blip r:embed="rId6"/>
          <a:stretch>
            <a:fillRect/>
          </a:stretch>
        </p:blipFill>
        <p:spPr>
          <a:xfrm>
            <a:off x="9547131" y="2677925"/>
            <a:ext cx="1076325" cy="1076325"/>
          </a:xfrm>
          <a:prstGeom prst="rect">
            <a:avLst/>
          </a:prstGeom>
        </p:spPr>
      </p:pic>
    </p:spTree>
    <p:extLst>
      <p:ext uri="{BB962C8B-B14F-4D97-AF65-F5344CB8AC3E}">
        <p14:creationId xmlns:p14="http://schemas.microsoft.com/office/powerpoint/2010/main" val="136008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362200" y="1143001"/>
            <a:ext cx="7391400" cy="1139825"/>
          </a:xfrm>
        </p:spPr>
        <p:txBody>
          <a:bodyPr/>
          <a:lstStyle/>
          <a:p>
            <a:pPr eaLnBrk="1" hangingPunct="1">
              <a:defRPr/>
            </a:pPr>
            <a:r>
              <a:rPr lang="en-US" altLang="en-US" sz="5400" b="1" dirty="0">
                <a:ln>
                  <a:noFill/>
                </a:ln>
                <a:effectLst>
                  <a:outerShdw blurRad="38100" dist="38100" dir="2700000" algn="tl">
                    <a:srgbClr val="000000">
                      <a:alpha val="43137"/>
                    </a:srgbClr>
                  </a:outerShdw>
                </a:effectLst>
              </a:rPr>
              <a:t>Questions?</a:t>
            </a:r>
          </a:p>
        </p:txBody>
      </p:sp>
      <p:pic>
        <p:nvPicPr>
          <p:cNvPr id="43011" name="Picture 2" descr="Image result for dog asking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2895600"/>
            <a:ext cx="2159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1200"/>
            <a:ext cx="9601196" cy="1574799"/>
          </a:xfrm>
        </p:spPr>
        <p:txBody>
          <a:bodyPr>
            <a:normAutofit/>
          </a:bodyPr>
          <a:lstStyle/>
          <a:p>
            <a:r>
              <a:rPr lang="en-US" sz="5400" b="1" dirty="0">
                <a:effectLst>
                  <a:outerShdw blurRad="38100" dist="38100" dir="2700000" algn="tl">
                    <a:srgbClr val="000000">
                      <a:alpha val="43137"/>
                    </a:srgbClr>
                  </a:outerShdw>
                </a:effectLst>
              </a:rPr>
              <a:t>State Universities</a:t>
            </a:r>
            <a:br>
              <a:rPr lang="en-US" sz="3200" b="1"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(also known as Regents universities)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chor="ctr">
            <a:normAutofit/>
          </a:bodyPr>
          <a:lstStyle/>
          <a:p>
            <a:pPr marL="0" indent="0" algn="ctr">
              <a:buNone/>
            </a:pPr>
            <a:r>
              <a:rPr lang="en-US" sz="3200" dirty="0"/>
              <a:t>Emporia State University</a:t>
            </a:r>
            <a:br>
              <a:rPr lang="en-US" sz="3200" dirty="0"/>
            </a:br>
            <a:r>
              <a:rPr lang="en-US" sz="3200" dirty="0"/>
              <a:t>Fort Hays State University</a:t>
            </a:r>
            <a:br>
              <a:rPr lang="en-US" sz="3200" dirty="0"/>
            </a:br>
            <a:r>
              <a:rPr lang="en-US" sz="3200" dirty="0"/>
              <a:t>Kansas State University</a:t>
            </a:r>
            <a:br>
              <a:rPr lang="en-US" sz="3200" dirty="0"/>
            </a:br>
            <a:r>
              <a:rPr lang="en-US" sz="3200" dirty="0"/>
              <a:t>Pittsburg State University</a:t>
            </a:r>
            <a:br>
              <a:rPr lang="en-US" sz="3200" dirty="0"/>
            </a:br>
            <a:r>
              <a:rPr lang="en-US" sz="3200" dirty="0"/>
              <a:t>University of Kansas</a:t>
            </a:r>
            <a:br>
              <a:rPr lang="en-US" sz="3200" dirty="0"/>
            </a:br>
            <a:r>
              <a:rPr lang="en-US" sz="3200" dirty="0"/>
              <a:t>Wichita State University</a:t>
            </a:r>
          </a:p>
        </p:txBody>
      </p:sp>
      <p:pic>
        <p:nvPicPr>
          <p:cNvPr id="3074" name="Picture 2" descr="Emporia State University logo"/>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295401" y="2556932"/>
            <a:ext cx="1060097" cy="9046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rt Hays State University 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1" y="3644227"/>
            <a:ext cx="1060097" cy="12905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ansas State University logo"/>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04240" y="5117460"/>
            <a:ext cx="1442418" cy="9616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itt State logo"/>
          <p:cNvPicPr>
            <a:picLocks noChangeAspect="1"/>
          </p:cNvPicPr>
          <p:nvPr/>
        </p:nvPicPr>
        <p:blipFill>
          <a:blip r:embed="rId5">
            <a:clrChange>
              <a:clrFrom>
                <a:srgbClr val="FFFFFF"/>
              </a:clrFrom>
              <a:clrTo>
                <a:srgbClr val="FFFFFF">
                  <a:alpha val="0"/>
                </a:srgbClr>
              </a:clrTo>
            </a:clrChange>
          </a:blip>
          <a:stretch>
            <a:fillRect/>
          </a:stretch>
        </p:blipFill>
        <p:spPr>
          <a:xfrm>
            <a:off x="10171289" y="2556265"/>
            <a:ext cx="725308" cy="1087962"/>
          </a:xfrm>
          <a:prstGeom prst="rect">
            <a:avLst/>
          </a:prstGeom>
        </p:spPr>
      </p:pic>
      <p:pic>
        <p:nvPicPr>
          <p:cNvPr id="3080" name="Picture 8" descr="University of Kansas log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8297" y="3788118"/>
            <a:ext cx="1085763" cy="10857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ichita State University logo"/>
          <p:cNvPicPr>
            <a:picLocks noChangeAspect="1" noChangeArrowheads="1"/>
          </p:cNvPicPr>
          <p:nvPr/>
        </p:nvPicPr>
        <p:blipFill>
          <a:blip r:embed="rId7">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10139285" y="5117460"/>
            <a:ext cx="1125086" cy="9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476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8622"/>
            <a:ext cx="9601196" cy="1597377"/>
          </a:xfrm>
        </p:spPr>
        <p:txBody>
          <a:bodyPr>
            <a:noAutofit/>
          </a:bodyPr>
          <a:lstStyle/>
          <a:p>
            <a:r>
              <a:rPr lang="en-US" sz="5000" b="1" dirty="0">
                <a:effectLst>
                  <a:outerShdw blurRad="38100" dist="38100" dir="2700000" algn="tl">
                    <a:srgbClr val="000000">
                      <a:alpha val="43137"/>
                    </a:srgbClr>
                  </a:outerShdw>
                </a:effectLst>
              </a:rPr>
              <a:t>Kansas Regents Qualified Admission Curriculum</a:t>
            </a:r>
          </a:p>
        </p:txBody>
      </p:sp>
      <p:sp>
        <p:nvSpPr>
          <p:cNvPr id="3" name="Content Placeholder 2"/>
          <p:cNvSpPr>
            <a:spLocks noGrp="1"/>
          </p:cNvSpPr>
          <p:nvPr>
            <p:ph idx="1"/>
          </p:nvPr>
        </p:nvSpPr>
        <p:spPr>
          <a:xfrm>
            <a:off x="1295402" y="2167467"/>
            <a:ext cx="9601196" cy="3759200"/>
          </a:xfrm>
        </p:spPr>
        <p:txBody>
          <a:bodyPr anchor="ctr"/>
          <a:lstStyle/>
          <a:p>
            <a:pPr marL="0" indent="0">
              <a:buNone/>
            </a:pPr>
            <a:r>
              <a:rPr lang="en-US" dirty="0"/>
              <a:t>» English – 4.0 credits</a:t>
            </a:r>
          </a:p>
          <a:p>
            <a:pPr marL="0" indent="0">
              <a:buNone/>
            </a:pPr>
            <a:r>
              <a:rPr lang="en-US" dirty="0">
                <a:solidFill>
                  <a:schemeClr val="tx1"/>
                </a:solidFill>
              </a:rPr>
              <a:t>» Math – 3.0 credits</a:t>
            </a:r>
          </a:p>
          <a:p>
            <a:pPr marL="0" indent="0">
              <a:buNone/>
            </a:pPr>
            <a:r>
              <a:rPr lang="en-US" dirty="0">
                <a:solidFill>
                  <a:schemeClr val="tx1"/>
                </a:solidFill>
              </a:rPr>
              <a:t>» Science – 3.0 credits</a:t>
            </a:r>
            <a:br>
              <a:rPr lang="en-US" dirty="0">
                <a:solidFill>
                  <a:schemeClr val="tx1"/>
                </a:solidFill>
              </a:rPr>
            </a:br>
            <a:r>
              <a:rPr lang="en-US" dirty="0">
                <a:solidFill>
                  <a:schemeClr val="tx1"/>
                </a:solidFill>
              </a:rPr>
              <a:t>	</a:t>
            </a:r>
            <a:r>
              <a:rPr lang="en-US" sz="2000" dirty="0">
                <a:solidFill>
                  <a:schemeClr val="tx1"/>
                </a:solidFill>
              </a:rPr>
              <a:t>› 1.0 credit Life Science, 1.0 credit Physical Science, 1.0 credit</a:t>
            </a:r>
            <a:br>
              <a:rPr lang="en-US" sz="2000" dirty="0">
                <a:solidFill>
                  <a:schemeClr val="tx1"/>
                </a:solidFill>
              </a:rPr>
            </a:br>
            <a:r>
              <a:rPr lang="en-US" sz="2000" dirty="0">
                <a:solidFill>
                  <a:schemeClr val="tx1"/>
                </a:solidFill>
              </a:rPr>
              <a:t>	  Science elective</a:t>
            </a:r>
          </a:p>
          <a:p>
            <a:pPr marL="0" indent="0">
              <a:buNone/>
            </a:pPr>
            <a:r>
              <a:rPr lang="en-US" dirty="0">
                <a:solidFill>
                  <a:schemeClr val="tx1"/>
                </a:solidFill>
              </a:rPr>
              <a:t>» Social Studies – 3.0 credits</a:t>
            </a:r>
            <a:endParaRPr lang="en-US" sz="3200" dirty="0">
              <a:solidFill>
                <a:schemeClr val="tx1"/>
              </a:solidFill>
            </a:endParaRPr>
          </a:p>
        </p:txBody>
      </p:sp>
      <p:sp>
        <p:nvSpPr>
          <p:cNvPr id="4" name="TextBox 3"/>
          <p:cNvSpPr txBox="1"/>
          <p:nvPr/>
        </p:nvSpPr>
        <p:spPr>
          <a:xfrm>
            <a:off x="8319910" y="2892905"/>
            <a:ext cx="2054578" cy="2308324"/>
          </a:xfrm>
          <a:prstGeom prst="rect">
            <a:avLst/>
          </a:prstGeom>
          <a:solidFill>
            <a:schemeClr val="accent6">
              <a:lumMod val="20000"/>
              <a:lumOff val="80000"/>
            </a:schemeClr>
          </a:solidFill>
          <a:ln w="6350">
            <a:solidFill>
              <a:schemeClr val="tx1"/>
            </a:solidFill>
          </a:ln>
        </p:spPr>
        <p:txBody>
          <a:bodyPr wrap="square" rtlCol="0">
            <a:spAutoFit/>
          </a:bodyPr>
          <a:lstStyle/>
          <a:p>
            <a:r>
              <a:rPr lang="en-US" dirty="0"/>
              <a:t>If you are not interested in attending one of the Regents universities, be sure to look at their website for admission requirements!</a:t>
            </a:r>
          </a:p>
        </p:txBody>
      </p:sp>
    </p:spTree>
    <p:extLst>
      <p:ext uri="{BB962C8B-B14F-4D97-AF65-F5344CB8AC3E}">
        <p14:creationId xmlns:p14="http://schemas.microsoft.com/office/powerpoint/2010/main" val="10083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Program Planning Guide (PPG)</a:t>
            </a:r>
          </a:p>
        </p:txBody>
      </p:sp>
      <p:sp>
        <p:nvSpPr>
          <p:cNvPr id="7" name="TextBox 6"/>
          <p:cNvSpPr txBox="1"/>
          <p:nvPr/>
        </p:nvSpPr>
        <p:spPr>
          <a:xfrm>
            <a:off x="7390666" y="2679301"/>
            <a:ext cx="3844597" cy="1754326"/>
          </a:xfrm>
          <a:prstGeom prst="rect">
            <a:avLst/>
          </a:prstGeom>
          <a:noFill/>
          <a:ln w="6350">
            <a:solidFill>
              <a:schemeClr val="tx1"/>
            </a:solidFill>
          </a:ln>
        </p:spPr>
        <p:txBody>
          <a:bodyPr wrap="square" rtlCol="0">
            <a:spAutoFit/>
          </a:bodyPr>
          <a:lstStyle/>
          <a:p>
            <a:r>
              <a:rPr lang="en-US" dirty="0"/>
              <a:t>Classes in </a:t>
            </a:r>
            <a:r>
              <a:rPr lang="en-US" b="1" dirty="0">
                <a:solidFill>
                  <a:srgbClr val="FF0000"/>
                </a:solidFill>
              </a:rPr>
              <a:t>RED</a:t>
            </a:r>
            <a:r>
              <a:rPr lang="en-US" dirty="0"/>
              <a:t> count in more than one category.</a:t>
            </a:r>
          </a:p>
          <a:p>
            <a:endParaRPr lang="en-US" dirty="0"/>
          </a:p>
          <a:p>
            <a:r>
              <a:rPr lang="en-US" dirty="0"/>
              <a:t>For example: Basic Digital Photography could count towards Fine Arts, Life Studies </a:t>
            </a:r>
            <a:r>
              <a:rPr lang="en-US" sz="1400" b="1" u="sng" dirty="0">
                <a:solidFill>
                  <a:srgbClr val="FF0000"/>
                </a:solidFill>
                <a:effectLst>
                  <a:outerShdw blurRad="38100" dist="38100" dir="2700000" algn="tl">
                    <a:srgbClr val="000000">
                      <a:alpha val="43137"/>
                    </a:srgbClr>
                  </a:outerShdw>
                </a:effectLst>
              </a:rPr>
              <a:t>OR</a:t>
            </a:r>
            <a:r>
              <a:rPr lang="en-US" dirty="0">
                <a:solidFill>
                  <a:srgbClr val="FF0000"/>
                </a:solidFill>
              </a:rPr>
              <a:t> </a:t>
            </a:r>
            <a:r>
              <a:rPr lang="en-US" dirty="0"/>
              <a:t>STEM.</a:t>
            </a:r>
          </a:p>
        </p:txBody>
      </p:sp>
      <p:pic>
        <p:nvPicPr>
          <p:cNvPr id="5" name="Picture 4" descr="key for icons used on pages 10-11 of program planning guide">
            <a:extLst>
              <a:ext uri="{FF2B5EF4-FFF2-40B4-BE49-F238E27FC236}">
                <a16:creationId xmlns:a16="http://schemas.microsoft.com/office/drawing/2014/main" id="{358D6398-09AE-D01D-39BD-5833742E0D63}"/>
              </a:ext>
            </a:extLst>
          </p:cNvPr>
          <p:cNvPicPr>
            <a:picLocks noChangeAspect="1"/>
          </p:cNvPicPr>
          <p:nvPr/>
        </p:nvPicPr>
        <p:blipFill>
          <a:blip r:embed="rId2"/>
          <a:stretch>
            <a:fillRect/>
          </a:stretch>
        </p:blipFill>
        <p:spPr>
          <a:xfrm>
            <a:off x="7390666" y="4642779"/>
            <a:ext cx="2220587" cy="1372273"/>
          </a:xfrm>
          <a:prstGeom prst="rect">
            <a:avLst/>
          </a:prstGeom>
        </p:spPr>
      </p:pic>
      <p:pic>
        <p:nvPicPr>
          <p:cNvPr id="9" name="Picture 8" descr="screenshot of graduation requirements page from program planning guide">
            <a:extLst>
              <a:ext uri="{FF2B5EF4-FFF2-40B4-BE49-F238E27FC236}">
                <a16:creationId xmlns:a16="http://schemas.microsoft.com/office/drawing/2014/main" id="{D68ACC8F-6315-3F64-65ED-393E36979C72}"/>
              </a:ext>
            </a:extLst>
          </p:cNvPr>
          <p:cNvPicPr>
            <a:picLocks noChangeAspect="1"/>
          </p:cNvPicPr>
          <p:nvPr/>
        </p:nvPicPr>
        <p:blipFill>
          <a:blip r:embed="rId3"/>
          <a:stretch>
            <a:fillRect/>
          </a:stretch>
        </p:blipFill>
        <p:spPr>
          <a:xfrm>
            <a:off x="956737" y="2511845"/>
            <a:ext cx="5864415" cy="3610116"/>
          </a:xfrm>
          <a:prstGeom prst="rect">
            <a:avLst/>
          </a:prstGeom>
        </p:spPr>
      </p:pic>
    </p:spTree>
    <p:extLst>
      <p:ext uri="{BB962C8B-B14F-4D97-AF65-F5344CB8AC3E}">
        <p14:creationId xmlns:p14="http://schemas.microsoft.com/office/powerpoint/2010/main" val="4151395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1601" y="2936293"/>
            <a:ext cx="7100711" cy="923330"/>
          </a:xfrm>
          <a:prstGeom prst="rect">
            <a:avLst/>
          </a:prstGeom>
          <a:solidFill>
            <a:schemeClr val="accent3">
              <a:lumMod val="20000"/>
              <a:lumOff val="80000"/>
            </a:schemeClr>
          </a:solidFill>
          <a:ln w="28575">
            <a:solidFill>
              <a:schemeClr val="tx1"/>
            </a:solidFill>
          </a:ln>
        </p:spPr>
        <p:txBody>
          <a:bodyPr wrap="square" rtlCol="0" anchor="ctr">
            <a:spAutoFit/>
          </a:bodyPr>
          <a:lstStyle/>
          <a:p>
            <a:pPr algn="ctr"/>
            <a:r>
              <a:rPr lang="en-US" sz="5400" b="1" dirty="0">
                <a:effectLst>
                  <a:outerShdw blurRad="38100" dist="38100" dir="2700000" algn="tl">
                    <a:srgbClr val="000000">
                      <a:alpha val="43137"/>
                    </a:srgbClr>
                  </a:outerShdw>
                </a:effectLst>
              </a:rPr>
              <a:t>Required Courses</a:t>
            </a:r>
          </a:p>
        </p:txBody>
      </p:sp>
    </p:spTree>
    <p:extLst>
      <p:ext uri="{BB962C8B-B14F-4D97-AF65-F5344CB8AC3E}">
        <p14:creationId xmlns:p14="http://schemas.microsoft.com/office/powerpoint/2010/main" val="188938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6311" y="1193856"/>
            <a:ext cx="2190044" cy="2757255"/>
          </a:xfrm>
          <a:solidFill>
            <a:schemeClr val="accent5">
              <a:lumMod val="20000"/>
              <a:lumOff val="80000"/>
            </a:schemeClr>
          </a:solidFill>
          <a:ln w="9525">
            <a:solidFill>
              <a:schemeClr val="tx1"/>
            </a:solidFill>
          </a:ln>
        </p:spPr>
        <p:txBody>
          <a:bodyPr>
            <a:normAutofit/>
          </a:bodyPr>
          <a:lstStyle/>
          <a:p>
            <a:r>
              <a:rPr lang="en-US" sz="3600" b="1" dirty="0">
                <a:effectLst>
                  <a:outerShdw blurRad="38100" dist="38100" dir="2700000" algn="tl">
                    <a:srgbClr val="000000">
                      <a:alpha val="43137"/>
                    </a:srgbClr>
                  </a:outerShdw>
                </a:effectLst>
              </a:rPr>
              <a:t>English Language Arts</a:t>
            </a:r>
            <a:br>
              <a:rPr lang="en-US" sz="5400" b="1" dirty="0"/>
            </a:br>
            <a:r>
              <a:rPr lang="en-US" sz="2400" b="1" dirty="0"/>
              <a:t>Page 31</a:t>
            </a:r>
            <a:endParaRPr lang="en-US" b="1" dirty="0">
              <a:effectLst>
                <a:outerShdw blurRad="38100" dist="38100" dir="2700000" algn="tl">
                  <a:srgbClr val="000000">
                    <a:alpha val="43137"/>
                  </a:srgbClr>
                </a:outerShdw>
              </a:effectLst>
            </a:endParaRPr>
          </a:p>
        </p:txBody>
      </p:sp>
      <p:sp>
        <p:nvSpPr>
          <p:cNvPr id="5" name="TextBox 4"/>
          <p:cNvSpPr txBox="1"/>
          <p:nvPr/>
        </p:nvSpPr>
        <p:spPr>
          <a:xfrm>
            <a:off x="1106311" y="4233543"/>
            <a:ext cx="2190044" cy="830997"/>
          </a:xfrm>
          <a:prstGeom prst="rect">
            <a:avLst/>
          </a:prstGeom>
          <a:solidFill>
            <a:schemeClr val="accent3">
              <a:lumMod val="20000"/>
              <a:lumOff val="80000"/>
            </a:schemeClr>
          </a:solidFill>
          <a:ln w="6350">
            <a:solidFill>
              <a:schemeClr val="tx1"/>
            </a:solidFill>
          </a:ln>
        </p:spPr>
        <p:txBody>
          <a:bodyPr wrap="square" rtlCol="0">
            <a:spAutoFit/>
          </a:bodyPr>
          <a:lstStyle/>
          <a:p>
            <a:r>
              <a:rPr lang="en-US" sz="1600" dirty="0"/>
              <a:t>Kansas Regents Qualified Admission Curriculum – 4.0 credits</a:t>
            </a:r>
          </a:p>
        </p:txBody>
      </p:sp>
      <p:pic>
        <p:nvPicPr>
          <p:cNvPr id="4" name="Picture 3" descr="table showing English Language arts courses and credits">
            <a:extLst>
              <a:ext uri="{FF2B5EF4-FFF2-40B4-BE49-F238E27FC236}">
                <a16:creationId xmlns:a16="http://schemas.microsoft.com/office/drawing/2014/main" id="{0C7A85AF-4B3C-0A40-4296-519117ECB1EF}"/>
              </a:ext>
            </a:extLst>
          </p:cNvPr>
          <p:cNvPicPr>
            <a:picLocks noChangeAspect="1"/>
          </p:cNvPicPr>
          <p:nvPr/>
        </p:nvPicPr>
        <p:blipFill>
          <a:blip r:embed="rId2"/>
          <a:stretch>
            <a:fillRect/>
          </a:stretch>
        </p:blipFill>
        <p:spPr>
          <a:xfrm>
            <a:off x="3945394" y="743638"/>
            <a:ext cx="7140295" cy="5370723"/>
          </a:xfrm>
          <a:prstGeom prst="rect">
            <a:avLst/>
          </a:prstGeom>
        </p:spPr>
      </p:pic>
      <p:sp>
        <p:nvSpPr>
          <p:cNvPr id="15" name="Rectangle 14">
            <a:extLst>
              <a:ext uri="{C183D7F6-B498-43B3-948B-1728B52AA6E4}">
                <adec:decorative xmlns:adec="http://schemas.microsoft.com/office/drawing/2017/decorative" val="1"/>
              </a:ext>
            </a:extLst>
          </p:cNvPr>
          <p:cNvSpPr/>
          <p:nvPr/>
        </p:nvSpPr>
        <p:spPr>
          <a:xfrm>
            <a:off x="4660135" y="3150478"/>
            <a:ext cx="454163" cy="1325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C183D7F6-B498-43B3-948B-1728B52AA6E4}">
                <adec:decorative xmlns:adec="http://schemas.microsoft.com/office/drawing/2017/decorative" val="1"/>
              </a:ext>
            </a:extLst>
          </p:cNvPr>
          <p:cNvSpPr/>
          <p:nvPr/>
        </p:nvSpPr>
        <p:spPr>
          <a:xfrm>
            <a:off x="4660135" y="3318485"/>
            <a:ext cx="756698" cy="1432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DD3C142-CE62-D471-A253-F2CC4F30A1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21730" y="2066471"/>
            <a:ext cx="188992" cy="506012"/>
          </a:xfrm>
          <a:prstGeom prst="rect">
            <a:avLst/>
          </a:prstGeom>
        </p:spPr>
      </p:pic>
      <p:sp>
        <p:nvSpPr>
          <p:cNvPr id="13" name="Oval 12">
            <a:extLst>
              <a:ext uri="{C183D7F6-B498-43B3-948B-1728B52AA6E4}">
                <adec:decorative xmlns:adec="http://schemas.microsoft.com/office/drawing/2017/decorative" val="1"/>
              </a:ext>
            </a:extLst>
          </p:cNvPr>
          <p:cNvSpPr/>
          <p:nvPr/>
        </p:nvSpPr>
        <p:spPr>
          <a:xfrm>
            <a:off x="8016306" y="2087060"/>
            <a:ext cx="167216" cy="48542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9525">
                <a:solidFill>
                  <a:schemeClr val="tx1"/>
                </a:solidFill>
              </a:ln>
            </a:endParaRPr>
          </a:p>
        </p:txBody>
      </p:sp>
      <p:sp>
        <p:nvSpPr>
          <p:cNvPr id="14" name="Oval 13">
            <a:extLst>
              <a:ext uri="{C183D7F6-B498-43B3-948B-1728B52AA6E4}">
                <adec:decorative xmlns:adec="http://schemas.microsoft.com/office/drawing/2017/decorative" val="1"/>
              </a:ext>
            </a:extLst>
          </p:cNvPr>
          <p:cNvSpPr/>
          <p:nvPr/>
        </p:nvSpPr>
        <p:spPr>
          <a:xfrm>
            <a:off x="9174746" y="1894901"/>
            <a:ext cx="139392" cy="67758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Rectangle 17">
            <a:extLst>
              <a:ext uri="{C183D7F6-B498-43B3-948B-1728B52AA6E4}">
                <adec:decorative xmlns:adec="http://schemas.microsoft.com/office/drawing/2017/decorative" val="1"/>
              </a:ext>
            </a:extLst>
          </p:cNvPr>
          <p:cNvSpPr/>
          <p:nvPr/>
        </p:nvSpPr>
        <p:spPr>
          <a:xfrm>
            <a:off x="7321730" y="3150478"/>
            <a:ext cx="152060" cy="12417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9E43B7-94D0-44D3-1773-66280E70927A}"/>
              </a:ext>
              <a:ext uri="{C183D7F6-B498-43B3-948B-1728B52AA6E4}">
                <adec:decorative xmlns:adec="http://schemas.microsoft.com/office/drawing/2017/decorative" val="1"/>
              </a:ext>
            </a:extLst>
          </p:cNvPr>
          <p:cNvSpPr/>
          <p:nvPr/>
        </p:nvSpPr>
        <p:spPr>
          <a:xfrm>
            <a:off x="7321730" y="3328006"/>
            <a:ext cx="152060" cy="12417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C183D7F6-B498-43B3-948B-1728B52AA6E4}">
                <adec:decorative xmlns:adec="http://schemas.microsoft.com/office/drawing/2017/decorative" val="1"/>
              </a:ext>
            </a:extLst>
          </p:cNvPr>
          <p:cNvSpPr/>
          <p:nvPr/>
        </p:nvSpPr>
        <p:spPr>
          <a:xfrm>
            <a:off x="9142842" y="3150478"/>
            <a:ext cx="203200" cy="12417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1B9C7B-5637-C528-BE48-2B299D9FE2B7}"/>
              </a:ext>
              <a:ext uri="{C183D7F6-B498-43B3-948B-1728B52AA6E4}">
                <adec:decorative xmlns:adec="http://schemas.microsoft.com/office/drawing/2017/decorative" val="1"/>
              </a:ext>
            </a:extLst>
          </p:cNvPr>
          <p:cNvSpPr/>
          <p:nvPr/>
        </p:nvSpPr>
        <p:spPr>
          <a:xfrm>
            <a:off x="9138348" y="3328006"/>
            <a:ext cx="203200" cy="12417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14BD1B-91B2-BED0-5C13-1566E2433948}"/>
              </a:ext>
              <a:ext uri="{C183D7F6-B498-43B3-948B-1728B52AA6E4}">
                <adec:decorative xmlns:adec="http://schemas.microsoft.com/office/drawing/2017/decorative" val="1"/>
              </a:ext>
            </a:extLst>
          </p:cNvPr>
          <p:cNvSpPr/>
          <p:nvPr/>
        </p:nvSpPr>
        <p:spPr>
          <a:xfrm>
            <a:off x="8046799" y="3150478"/>
            <a:ext cx="152060" cy="12417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E1583B-ABD0-76E6-5203-68698191B931}"/>
              </a:ext>
              <a:ext uri="{C183D7F6-B498-43B3-948B-1728B52AA6E4}">
                <adec:decorative xmlns:adec="http://schemas.microsoft.com/office/drawing/2017/decorative" val="1"/>
              </a:ext>
            </a:extLst>
          </p:cNvPr>
          <p:cNvSpPr/>
          <p:nvPr/>
        </p:nvSpPr>
        <p:spPr>
          <a:xfrm>
            <a:off x="8046799" y="3328006"/>
            <a:ext cx="152060" cy="12417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876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6C58-5E18-4008-9260-AA5A2F896828}"/>
              </a:ext>
            </a:extLst>
          </p:cNvPr>
          <p:cNvSpPr>
            <a:spLocks noGrp="1"/>
          </p:cNvSpPr>
          <p:nvPr>
            <p:ph type="title"/>
          </p:nvPr>
        </p:nvSpPr>
        <p:spPr>
          <a:xfrm>
            <a:off x="956930" y="982132"/>
            <a:ext cx="10175358" cy="1303867"/>
          </a:xfrm>
        </p:spPr>
        <p:txBody>
          <a:bodyPr>
            <a:normAutofit/>
          </a:bodyPr>
          <a:lstStyle/>
          <a:p>
            <a:r>
              <a:rPr lang="en-US" sz="4000" b="1" dirty="0">
                <a:effectLst>
                  <a:outerShdw blurRad="38100" dist="38100" dir="2700000" algn="tl">
                    <a:srgbClr val="000000">
                      <a:alpha val="43137"/>
                    </a:srgbClr>
                  </a:outerShdw>
                </a:effectLst>
              </a:rPr>
              <a:t>How do I know if Honors English is for me?</a:t>
            </a:r>
          </a:p>
        </p:txBody>
      </p:sp>
      <p:sp>
        <p:nvSpPr>
          <p:cNvPr id="3" name="Content Placeholder 2">
            <a:extLst>
              <a:ext uri="{FF2B5EF4-FFF2-40B4-BE49-F238E27FC236}">
                <a16:creationId xmlns:a16="http://schemas.microsoft.com/office/drawing/2014/main" id="{AB090EAC-FE85-4A83-8065-AF3D2AEC05BC}"/>
              </a:ext>
            </a:extLst>
          </p:cNvPr>
          <p:cNvSpPr>
            <a:spLocks noGrp="1"/>
          </p:cNvSpPr>
          <p:nvPr>
            <p:ph idx="1"/>
          </p:nvPr>
        </p:nvSpPr>
        <p:spPr>
          <a:xfrm>
            <a:off x="1295401" y="2556931"/>
            <a:ext cx="9601196" cy="3524379"/>
          </a:xfrm>
        </p:spPr>
        <p:txBody>
          <a:bodyPr>
            <a:normAutofit lnSpcReduction="10000"/>
          </a:bodyPr>
          <a:lstStyle/>
          <a:p>
            <a:r>
              <a:rPr lang="en-US" dirty="0"/>
              <a:t>Able to handle frequent homework that includes reading, writing or both</a:t>
            </a:r>
          </a:p>
          <a:p>
            <a:r>
              <a:rPr lang="en-US" dirty="0"/>
              <a:t>Able to cite textual evidence (formal and informal)</a:t>
            </a:r>
          </a:p>
          <a:p>
            <a:r>
              <a:rPr lang="en-US" dirty="0"/>
              <a:t>Advocates for self</a:t>
            </a:r>
          </a:p>
          <a:p>
            <a:r>
              <a:rPr lang="en-US" dirty="0"/>
              <a:t>Has a desire to look deeply/critically into a text</a:t>
            </a:r>
          </a:p>
          <a:p>
            <a:r>
              <a:rPr lang="en-US" dirty="0"/>
              <a:t>Able to handle long-term inside and outside reading projects</a:t>
            </a:r>
          </a:p>
          <a:p>
            <a:r>
              <a:rPr lang="en-US" dirty="0"/>
              <a:t>Willing to read aloud and share ideas with classmates</a:t>
            </a:r>
          </a:p>
          <a:p>
            <a:r>
              <a:rPr lang="en-US" dirty="0"/>
              <a:t>Willing to complete a summer reading and writing assignment</a:t>
            </a:r>
          </a:p>
        </p:txBody>
      </p:sp>
    </p:spTree>
    <p:extLst>
      <p:ext uri="{BB962C8B-B14F-4D97-AF65-F5344CB8AC3E}">
        <p14:creationId xmlns:p14="http://schemas.microsoft.com/office/powerpoint/2010/main" val="98776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09E62-2ACE-4DB9-9D2E-605D6E6AEC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5D8F86-0FAC-0760-2326-2258B7938A56}"/>
              </a:ext>
            </a:extLst>
          </p:cNvPr>
          <p:cNvSpPr txBox="1"/>
          <p:nvPr/>
        </p:nvSpPr>
        <p:spPr>
          <a:xfrm>
            <a:off x="2181713" y="799021"/>
            <a:ext cx="7828572" cy="923330"/>
          </a:xfrm>
          <a:prstGeom prst="rect">
            <a:avLst/>
          </a:prstGeom>
          <a:solidFill>
            <a:schemeClr val="accent3">
              <a:lumMod val="20000"/>
              <a:lumOff val="80000"/>
            </a:schemeClr>
          </a:solidFill>
          <a:ln w="28575">
            <a:solidFill>
              <a:schemeClr val="tx1"/>
            </a:solidFill>
          </a:ln>
        </p:spPr>
        <p:txBody>
          <a:bodyPr wrap="square" rtlCol="0" anchor="ctr">
            <a:spAutoFit/>
          </a:bodyPr>
          <a:lstStyle/>
          <a:p>
            <a:pPr algn="ctr"/>
            <a:r>
              <a:rPr lang="en-US" sz="5400" b="1" dirty="0">
                <a:effectLst>
                  <a:outerShdw blurRad="38100" dist="38100" dir="2700000" algn="tl">
                    <a:srgbClr val="000000">
                      <a:alpha val="43137"/>
                    </a:srgbClr>
                  </a:outerShdw>
                </a:effectLst>
              </a:rPr>
              <a:t>Weighted Grades – page 6</a:t>
            </a:r>
          </a:p>
        </p:txBody>
      </p:sp>
      <p:pic>
        <p:nvPicPr>
          <p:cNvPr id="3" name="Picture 2" descr="explanation of weighted grades">
            <a:extLst>
              <a:ext uri="{FF2B5EF4-FFF2-40B4-BE49-F238E27FC236}">
                <a16:creationId xmlns:a16="http://schemas.microsoft.com/office/drawing/2014/main" id="{A9C0B1F4-8098-09F1-2D48-3014959EC442}"/>
              </a:ext>
            </a:extLst>
          </p:cNvPr>
          <p:cNvPicPr>
            <a:picLocks noChangeAspect="1"/>
          </p:cNvPicPr>
          <p:nvPr/>
        </p:nvPicPr>
        <p:blipFill>
          <a:blip r:embed="rId2"/>
          <a:stretch>
            <a:fillRect/>
          </a:stretch>
        </p:blipFill>
        <p:spPr>
          <a:xfrm>
            <a:off x="2054358" y="1880334"/>
            <a:ext cx="8083281" cy="4178645"/>
          </a:xfrm>
          <a:prstGeom prst="rect">
            <a:avLst/>
          </a:prstGeom>
          <a:ln w="38100">
            <a:solidFill>
              <a:schemeClr val="tx1"/>
            </a:solidFill>
          </a:ln>
        </p:spPr>
      </p:pic>
    </p:spTree>
    <p:extLst>
      <p:ext uri="{BB962C8B-B14F-4D97-AF65-F5344CB8AC3E}">
        <p14:creationId xmlns:p14="http://schemas.microsoft.com/office/powerpoint/2010/main" val="116057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1433</TotalTime>
  <Words>1069</Words>
  <Application>Microsoft Office PowerPoint</Application>
  <PresentationFormat>Widescreen</PresentationFormat>
  <Paragraphs>114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Garamond</vt:lpstr>
      <vt:lpstr>Wingdings</vt:lpstr>
      <vt:lpstr>Organic</vt:lpstr>
      <vt:lpstr>HIGH SCHOOL</vt:lpstr>
      <vt:lpstr>Graduation Requirements:</vt:lpstr>
      <vt:lpstr>State Universities (also known as Regents universities)</vt:lpstr>
      <vt:lpstr>Kansas Regents Qualified Admission Curriculum</vt:lpstr>
      <vt:lpstr>Program Planning Guide (PPG)</vt:lpstr>
      <vt:lpstr>PowerPoint Presentation</vt:lpstr>
      <vt:lpstr>English Language Arts Page 31</vt:lpstr>
      <vt:lpstr>How do I know if Honors English is for me?</vt:lpstr>
      <vt:lpstr>PowerPoint Presentation</vt:lpstr>
      <vt:lpstr>Mathematics Page 47</vt:lpstr>
      <vt:lpstr>Science Page 51</vt:lpstr>
      <vt:lpstr>Science Sequence Options</vt:lpstr>
      <vt:lpstr>Social Studies Page 62</vt:lpstr>
      <vt:lpstr>PowerPoint Presentation</vt:lpstr>
      <vt:lpstr>PowerPoint Presentation</vt:lpstr>
      <vt:lpstr>Physical Education + Health 0.5 credit PE + 0.5 credit Health Page 50</vt:lpstr>
      <vt:lpstr>Fine/Performing Arts 1.0 credit</vt:lpstr>
      <vt:lpstr>Applied Language 1.0 credit</vt:lpstr>
      <vt:lpstr>Communications 0.5 credit Page 10</vt:lpstr>
      <vt:lpstr>Life Studies 0.5 credit Page 11</vt:lpstr>
      <vt:lpstr>STEM 1.0 credit Page 11</vt:lpstr>
      <vt:lpstr>Financial Literacy 0.5 credit Page 17</vt:lpstr>
      <vt:lpstr>What about the rest?</vt:lpstr>
      <vt:lpstr>If you are in a 21st Century Academy:</vt:lpstr>
      <vt:lpstr>Athletics and Activities</vt:lpstr>
      <vt:lpstr>Athletics and Activities</vt:lpstr>
      <vt:lpstr>Enrollment Process</vt:lpstr>
      <vt:lpstr>Questions?</vt:lpstr>
    </vt:vector>
  </TitlesOfParts>
  <Company>Olathe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and IPS Presentation</dc:title>
  <dc:creator>Jessica Colson</dc:creator>
  <cp:lastModifiedBy>Marlene Colgan</cp:lastModifiedBy>
  <cp:revision>268</cp:revision>
  <dcterms:created xsi:type="dcterms:W3CDTF">2018-01-22T14:43:26Z</dcterms:created>
  <dcterms:modified xsi:type="dcterms:W3CDTF">2025-01-15T19:41:43Z</dcterms:modified>
</cp:coreProperties>
</file>