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57" r:id="rId4"/>
    <p:sldId id="259" r:id="rId5"/>
    <p:sldId id="258" r:id="rId6"/>
    <p:sldId id="260" r:id="rId7"/>
    <p:sldId id="271" r:id="rId8"/>
    <p:sldId id="261" r:id="rId9"/>
    <p:sldId id="272" r:id="rId10"/>
    <p:sldId id="267" r:id="rId11"/>
    <p:sldId id="269" r:id="rId12"/>
    <p:sldId id="262" r:id="rId13"/>
    <p:sldId id="273" r:id="rId14"/>
    <p:sldId id="263" r:id="rId15"/>
    <p:sldId id="266" r:id="rId16"/>
    <p:sldId id="270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65883-EF48-4BAF-B0FD-41389B97E4D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12BBF-8ED2-490E-8B04-2E9AB309C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56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A7BE-AF35-4F74-A92F-B0DFA6EF77A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CCFE8-741C-4CD3-A4DC-452D5F743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32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Across</a:t>
            </a:r>
            <a:r>
              <a:rPr lang="en-US" baseline="0" dirty="0" smtClean="0"/>
              <a:t> the district, w</a:t>
            </a:r>
            <a:r>
              <a:rPr lang="en-US" dirty="0" smtClean="0"/>
              <a:t>e’re talking to</a:t>
            </a:r>
            <a:r>
              <a:rPr lang="en-US" baseline="0" dirty="0" smtClean="0"/>
              <a:t> our middle </a:t>
            </a:r>
            <a:r>
              <a:rPr lang="en-US" baseline="0" dirty="0" err="1" smtClean="0"/>
              <a:t>schoolers</a:t>
            </a:r>
            <a:r>
              <a:rPr lang="en-US" baseline="0" dirty="0" smtClean="0"/>
              <a:t> about grit.  This falls in line with what we’re targeting…what you can be doing to reinforce it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8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reasons the I-‐</a:t>
            </a:r>
            <a:r>
              <a:rPr lang="en-US" b="1" dirty="0" smtClean="0"/>
              <a:t>Statement</a:t>
            </a:r>
            <a:r>
              <a:rPr lang="en-US" dirty="0" smtClean="0"/>
              <a:t> is so useful is because it lets us share our feelings in a calm way that does not make someone else defensive. It also helps us to understand the connection between events, thoughts, and emotions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47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Metaphor</a:t>
            </a:r>
            <a:r>
              <a:rPr lang="en-US" baseline="0" dirty="0" smtClean="0"/>
              <a:t> about putting your mask on before your kid’s on an airplane.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78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8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Mental health is on the rise in young people for many reasons.  Parents have an opportunity to help</a:t>
            </a:r>
            <a:r>
              <a:rPr lang="en-US" baseline="0" dirty="0" smtClean="0"/>
              <a:t> facilitate change and healthy habits.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Often, these</a:t>
            </a:r>
            <a:r>
              <a:rPr lang="en-US" baseline="0" dirty="0" smtClean="0"/>
              <a:t> fears and worries are irrational and negatively impact students’ day-to-day functioning; may look like depression or be dually diagnosed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9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confuse depressive</a:t>
            </a:r>
            <a:r>
              <a:rPr lang="en-US" baseline="0" dirty="0" smtClean="0"/>
              <a:t> symptoms with typical teenage independence and angst.  Know the signs.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9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</a:t>
            </a:r>
            <a:r>
              <a:rPr lang="en-US" baseline="0" dirty="0" smtClean="0"/>
              <a:t> often blatant.  So, have conversations with kids, even if it’s uncomfortable. Talking about it won’t cause suicide.</a:t>
            </a:r>
            <a:endParaRPr lang="en-US" dirty="0" smtClean="0"/>
          </a:p>
          <a:p>
            <a:r>
              <a:rPr lang="en-US" dirty="0" smtClean="0"/>
              <a:t>Make sure you</a:t>
            </a:r>
            <a:r>
              <a:rPr lang="en-US" baseline="0" dirty="0" smtClean="0"/>
              <a:t> are monitoring social media usage.  Often this is a place where young people vent about emotions or leave hints about how they’re doing/feeling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6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Students: heightened concern for safety, social</a:t>
            </a:r>
            <a:r>
              <a:rPr lang="en-US" baseline="0" dirty="0" smtClean="0"/>
              <a:t> status, academic success</a:t>
            </a:r>
          </a:p>
          <a:p>
            <a:r>
              <a:rPr lang="en-US" baseline="0" dirty="0" smtClean="0"/>
              <a:t>Parents: removing opportunities for students to fail, step out of comfort zone, fight own battles; heightened concern with social status, living vicariously through kids</a:t>
            </a:r>
          </a:p>
          <a:p>
            <a:r>
              <a:rPr lang="en-US" baseline="0" dirty="0" smtClean="0"/>
              <a:t>Lacking appropriate family connections and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7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your child be the expert</a:t>
            </a:r>
            <a:r>
              <a:rPr lang="en-US" baseline="0" dirty="0" smtClean="0"/>
              <a:t> on themselves (only they know what they are truly feeling), then validate, and help guide with suggestions/ideas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33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CFE8-741C-4CD3-A4DC-452D5F7434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2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9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66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715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115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788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7644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1690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53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79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1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04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78153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6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92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0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6082-67E7-7C4D-BBE8-31AC45E96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604" y="943310"/>
            <a:ext cx="8825658" cy="2677648"/>
          </a:xfrm>
        </p:spPr>
        <p:txBody>
          <a:bodyPr/>
          <a:lstStyle/>
          <a:p>
            <a:r>
              <a:rPr lang="en-US" sz="6600" dirty="0"/>
              <a:t>TEEN MENTAL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50B19-06D3-F041-877D-15C69C154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190" y="3620958"/>
            <a:ext cx="7734485" cy="985769"/>
          </a:xfrm>
        </p:spPr>
        <p:txBody>
          <a:bodyPr>
            <a:normAutofit/>
          </a:bodyPr>
          <a:lstStyle/>
          <a:p>
            <a:r>
              <a:rPr lang="en-US" sz="4400" dirty="0"/>
              <a:t>What Parents Need to Know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2403" y="4606727"/>
            <a:ext cx="666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Stephanie Allegre, LSCSW &amp; Jenna Dammerich, LMSW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6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Calming your anxious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am here and you are safe…Can you tell me about it?</a:t>
            </a:r>
          </a:p>
          <a:p>
            <a:r>
              <a:rPr lang="en-US" dirty="0" smtClean="0"/>
              <a:t>Allow child to talk about their fear without interrupting or trying to fix it.</a:t>
            </a:r>
          </a:p>
          <a:p>
            <a:r>
              <a:rPr lang="en-US" dirty="0" smtClean="0"/>
              <a:t>Encourage kids to come up with phrases to talk back to their “bully in the brain.”</a:t>
            </a:r>
          </a:p>
          <a:p>
            <a:r>
              <a:rPr lang="en-US" dirty="0"/>
              <a:t>Create and review a list of calming </a:t>
            </a:r>
            <a:r>
              <a:rPr lang="en-US" dirty="0" smtClean="0"/>
              <a:t>strategies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do you need from me?...Give kids an opportunity to tell you, don’t assume you know</a:t>
            </a:r>
          </a:p>
          <a:p>
            <a:r>
              <a:rPr lang="en-US" dirty="0"/>
              <a:t>Use creative ways to express their feelings: writing, drawing, physical activity, tell the story in a new way, etc.</a:t>
            </a:r>
          </a:p>
          <a:p>
            <a:r>
              <a:rPr lang="en-US" dirty="0"/>
              <a:t>Empower by researching the fears </a:t>
            </a:r>
            <a:r>
              <a:rPr lang="en-US" dirty="0" smtClean="0"/>
              <a:t>together</a:t>
            </a:r>
          </a:p>
          <a:p>
            <a:r>
              <a:rPr lang="en-US" dirty="0" smtClean="0"/>
              <a:t>Help them refocus from “worst case” to “most likely” outcome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983673"/>
            <a:ext cx="9809018" cy="4862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82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92AA-6CF6-0F47-AAEF-03D6D3AF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things kids wish parents knew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5AA85-1055-AD49-973A-9C0C92F5E5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I need time alone…don’t take it personally.</a:t>
            </a:r>
          </a:p>
          <a:p>
            <a:r>
              <a:rPr lang="en-US" sz="2200" dirty="0"/>
              <a:t>Please don’t compare me to my friends, or even my siblings.</a:t>
            </a:r>
          </a:p>
          <a:p>
            <a:r>
              <a:rPr lang="en-US" sz="2200" dirty="0"/>
              <a:t>I’m not you.  I have my own likes and dislikes and I have my own opinions.  </a:t>
            </a:r>
          </a:p>
          <a:p>
            <a:r>
              <a:rPr lang="en-US" sz="2200" dirty="0"/>
              <a:t>Your identity shouldn’t be based on my performance in school, sports, theatre, music, etc.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600" dirty="0"/>
              <a:t>Don’t invalidate my stress, my thoughts, or my feelings, even if they seem trivial and immature.</a:t>
            </a:r>
          </a:p>
          <a:p>
            <a:r>
              <a:rPr lang="en-US" sz="4600" dirty="0"/>
              <a:t>I would like for you to admit when you’re wrong and apologize.</a:t>
            </a:r>
          </a:p>
          <a:p>
            <a:r>
              <a:rPr lang="en-US" sz="4600" dirty="0"/>
              <a:t>Trust that I’ve learned what you’ve taught me, even though I will sometimes make dumb mistakes.</a:t>
            </a:r>
          </a:p>
          <a:p>
            <a:r>
              <a:rPr lang="en-US" sz="4600" dirty="0"/>
              <a:t>Sometimes I just need for you to listen.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4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arenting teens cartoo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09" y="665019"/>
            <a:ext cx="6345382" cy="552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21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A4A4A-8F08-7A45-85CF-5954D1B8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002568"/>
            <a:ext cx="9601196" cy="807479"/>
          </a:xfrm>
        </p:spPr>
        <p:txBody>
          <a:bodyPr/>
          <a:lstStyle/>
          <a:p>
            <a:r>
              <a:rPr lang="en-US" dirty="0"/>
              <a:t>How do we build resilience in kids?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2A12B-C96A-1A4C-A2A3-1897D09546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Teach kids to problem-solve</a:t>
            </a:r>
          </a:p>
          <a:p>
            <a:r>
              <a:rPr lang="en-US" sz="2400" dirty="0"/>
              <a:t>Give kids </a:t>
            </a:r>
            <a:r>
              <a:rPr lang="en-US" sz="2400" b="1" dirty="0" smtClean="0"/>
              <a:t>developmentally-appropriate</a:t>
            </a:r>
            <a:r>
              <a:rPr lang="en-US" sz="2400" dirty="0" smtClean="0"/>
              <a:t> </a:t>
            </a:r>
            <a:r>
              <a:rPr lang="en-US" sz="2400" dirty="0"/>
              <a:t>freedom and responsibilities</a:t>
            </a:r>
          </a:p>
          <a:p>
            <a:r>
              <a:rPr lang="en-US" sz="2400" dirty="0"/>
              <a:t>Allow your kids to make and learn from their mistakes</a:t>
            </a:r>
          </a:p>
          <a:p>
            <a:r>
              <a:rPr lang="en-US" sz="2400" dirty="0"/>
              <a:t>Ask </a:t>
            </a:r>
            <a:r>
              <a:rPr lang="en-US" sz="2400" b="1" dirty="0"/>
              <a:t>how and what questions </a:t>
            </a:r>
            <a:r>
              <a:rPr lang="en-US" sz="2400" dirty="0"/>
              <a:t>rather than why questions</a:t>
            </a:r>
          </a:p>
          <a:p>
            <a:r>
              <a:rPr lang="en-US" sz="2400" dirty="0"/>
              <a:t>Keep your emotions in check…don’t flip out in front of the </a:t>
            </a:r>
            <a:r>
              <a:rPr lang="en-US" sz="2400" dirty="0" smtClean="0"/>
              <a:t>kids</a:t>
            </a:r>
          </a:p>
          <a:p>
            <a:r>
              <a:rPr lang="en-US" dirty="0" smtClean="0"/>
              <a:t>Teach that fair isn’t always equal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Teach kids that </a:t>
            </a:r>
            <a:r>
              <a:rPr lang="en-US" b="1" dirty="0"/>
              <a:t>all emotions are </a:t>
            </a:r>
            <a:r>
              <a:rPr lang="en-US" b="1" dirty="0" smtClean="0"/>
              <a:t>OK</a:t>
            </a:r>
            <a:r>
              <a:rPr lang="en-US" dirty="0" smtClean="0"/>
              <a:t>, normalizing anxiety and fear</a:t>
            </a:r>
            <a:endParaRPr lang="en-US" dirty="0"/>
          </a:p>
          <a:p>
            <a:r>
              <a:rPr lang="en-US" dirty="0"/>
              <a:t>Model the behavior you want from your child</a:t>
            </a:r>
          </a:p>
          <a:p>
            <a:r>
              <a:rPr lang="en-US" dirty="0"/>
              <a:t>Teach kids how to communicate what they want and need</a:t>
            </a:r>
          </a:p>
          <a:p>
            <a:r>
              <a:rPr lang="en-US" dirty="0"/>
              <a:t>Create opportunities for your kids to </a:t>
            </a:r>
            <a:r>
              <a:rPr lang="en-US" dirty="0" smtClean="0"/>
              <a:t>help others</a:t>
            </a:r>
          </a:p>
          <a:p>
            <a:r>
              <a:rPr lang="en-US" dirty="0" smtClean="0"/>
              <a:t>Recognize and praise small accomplishments</a:t>
            </a:r>
          </a:p>
          <a:p>
            <a:r>
              <a:rPr lang="en-US" dirty="0" smtClean="0"/>
              <a:t>Encourage small steps outside of their comfort zone (exposure therapy)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4182" y="1810047"/>
            <a:ext cx="948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re·sil·ience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/</a:t>
            </a:r>
            <a:r>
              <a:rPr lang="en-US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rə</a:t>
            </a:r>
            <a:r>
              <a:rPr lang="en-US" sz="2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ˈ</a:t>
            </a:r>
            <a:r>
              <a:rPr lang="en-US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zilyəns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2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noun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1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capacity to recover quickly from difficulties; 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toughness.</a:t>
            </a: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60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Assist your child in creating an imaginary container to store their worries; (compartmentalization)</a:t>
            </a:r>
          </a:p>
          <a:p>
            <a:r>
              <a:rPr lang="en-US" dirty="0" smtClean="0"/>
              <a:t>Name the “bully in your brain”</a:t>
            </a:r>
          </a:p>
          <a:p>
            <a:r>
              <a:rPr lang="en-US" dirty="0" smtClean="0"/>
              <a:t>Teach positive self-talk</a:t>
            </a:r>
          </a:p>
          <a:p>
            <a:r>
              <a:rPr lang="en-US" dirty="0"/>
              <a:t>Thoughts</a:t>
            </a:r>
            <a:r>
              <a:rPr lang="en-US" dirty="0">
                <a:sym typeface="Wingdings" panose="05000000000000000000" pitchFamily="2" charset="2"/>
              </a:rPr>
              <a:t> Feelings Behavior (CBT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r>
              <a:rPr lang="en-US" dirty="0" smtClean="0"/>
              <a:t>Identify a safe place for your child to go</a:t>
            </a:r>
          </a:p>
          <a:p>
            <a:r>
              <a:rPr lang="en-US" dirty="0" smtClean="0"/>
              <a:t>Emphasize that a </a:t>
            </a:r>
            <a:r>
              <a:rPr lang="en-US" b="1" dirty="0" smtClean="0"/>
              <a:t>thought is not a fact</a:t>
            </a:r>
          </a:p>
          <a:p>
            <a:r>
              <a:rPr lang="en-US" dirty="0" smtClean="0"/>
              <a:t>Avoid all-or-nothing statements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Plan for and discuss transitions</a:t>
            </a:r>
          </a:p>
          <a:p>
            <a:r>
              <a:rPr lang="en-US" dirty="0" smtClean="0"/>
              <a:t>Teach how to recognize physical symptoms of stress and encourage breaks</a:t>
            </a:r>
          </a:p>
          <a:p>
            <a:r>
              <a:rPr lang="en-US" dirty="0" smtClean="0"/>
              <a:t>Model deep breathing</a:t>
            </a:r>
          </a:p>
          <a:p>
            <a:r>
              <a:rPr lang="en-US" dirty="0" smtClean="0"/>
              <a:t>Distract using the remote control technique</a:t>
            </a:r>
          </a:p>
          <a:p>
            <a:r>
              <a:rPr lang="en-US" dirty="0" smtClean="0"/>
              <a:t>Allow anxiety to be present without judgment…it’s not good or bad, it just is</a:t>
            </a:r>
          </a:p>
          <a:p>
            <a:r>
              <a:rPr lang="en-US" dirty="0" smtClean="0"/>
              <a:t>Encourage “I</a:t>
            </a:r>
            <a:r>
              <a:rPr lang="en-US" smtClean="0"/>
              <a:t>”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3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arenting teens cartoo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92" y="720436"/>
            <a:ext cx="6303817" cy="5500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76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580B-B79C-A84B-B64A-03C2D402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“What </a:t>
            </a:r>
            <a:r>
              <a:rPr lang="en-US" dirty="0"/>
              <a:t>about my mental health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0B07-E6FB-7349-B9C7-C567DB421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8720" y="3197345"/>
            <a:ext cx="4828032" cy="291607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Social support</a:t>
            </a:r>
          </a:p>
          <a:p>
            <a:r>
              <a:rPr lang="en-US" sz="2600" dirty="0" smtClean="0"/>
              <a:t>Adequate </a:t>
            </a:r>
            <a:r>
              <a:rPr lang="en-US" sz="2600" dirty="0"/>
              <a:t>sleep</a:t>
            </a:r>
          </a:p>
          <a:p>
            <a:r>
              <a:rPr lang="en-US" sz="2600" dirty="0"/>
              <a:t>Healthy diet</a:t>
            </a:r>
          </a:p>
          <a:p>
            <a:r>
              <a:rPr lang="en-US" sz="2600" dirty="0"/>
              <a:t>Learn to say NO!</a:t>
            </a:r>
          </a:p>
          <a:p>
            <a:r>
              <a:rPr lang="en-US" sz="2600" dirty="0" smtClean="0"/>
              <a:t>Rediscover your personal identity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1344" y="3197344"/>
            <a:ext cx="4856770" cy="279066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Eliminate toxic people</a:t>
            </a:r>
          </a:p>
          <a:p>
            <a:r>
              <a:rPr lang="en-US" sz="2800" dirty="0"/>
              <a:t>Date night</a:t>
            </a:r>
          </a:p>
          <a:p>
            <a:r>
              <a:rPr lang="en-US" sz="2800" dirty="0"/>
              <a:t>Indulge yourself </a:t>
            </a:r>
          </a:p>
          <a:p>
            <a:r>
              <a:rPr lang="en-US" sz="2800" dirty="0" smtClean="0"/>
              <a:t>Spirituality</a:t>
            </a:r>
          </a:p>
          <a:p>
            <a:r>
              <a:rPr lang="en-US" sz="2800" dirty="0"/>
              <a:t>Find time to be alone and porch sit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56114" y="2442751"/>
            <a:ext cx="687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Self Care Is Good…For You &amp; The Kids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1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Suicide Support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National Suicide Prevention Lifeline</a:t>
            </a:r>
          </a:p>
          <a:p>
            <a:r>
              <a:rPr lang="en-US" dirty="0"/>
              <a:t>Johnson County Mental Health</a:t>
            </a:r>
          </a:p>
          <a:p>
            <a:r>
              <a:rPr lang="en-US" dirty="0" smtClean="0"/>
              <a:t>University of Kansas Health Systems </a:t>
            </a:r>
            <a:r>
              <a:rPr lang="en-US" dirty="0" err="1" smtClean="0"/>
              <a:t>Marillac</a:t>
            </a:r>
            <a:r>
              <a:rPr lang="en-US" dirty="0" smtClean="0"/>
              <a:t> Campus</a:t>
            </a:r>
          </a:p>
          <a:p>
            <a:r>
              <a:rPr lang="en-US" dirty="0" smtClean="0"/>
              <a:t>Research Hospital</a:t>
            </a:r>
          </a:p>
          <a:p>
            <a:r>
              <a:rPr lang="en-US" dirty="0" smtClean="0"/>
              <a:t>Children’s Mercy Hospital</a:t>
            </a:r>
            <a:endParaRPr lang="en-US" dirty="0"/>
          </a:p>
          <a:p>
            <a:r>
              <a:rPr lang="en-US" dirty="0"/>
              <a:t>Emergency room</a:t>
            </a:r>
          </a:p>
          <a:p>
            <a:r>
              <a:rPr lang="en-US" dirty="0"/>
              <a:t>Call 911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Other Support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Connect with the school</a:t>
            </a:r>
          </a:p>
          <a:p>
            <a:r>
              <a:rPr lang="en-US" dirty="0"/>
              <a:t>OPS’s Help </a:t>
            </a:r>
            <a:r>
              <a:rPr lang="en-US" dirty="0" smtClean="0"/>
              <a:t>Clinic</a:t>
            </a:r>
          </a:p>
          <a:p>
            <a:r>
              <a:rPr lang="en-US" dirty="0" smtClean="0"/>
              <a:t>Psychologytoday.com</a:t>
            </a:r>
          </a:p>
          <a:p>
            <a:r>
              <a:rPr lang="en-US" dirty="0" smtClean="0"/>
              <a:t>Employee assistance program (EAP)</a:t>
            </a:r>
          </a:p>
          <a:p>
            <a:r>
              <a:rPr lang="en-US" dirty="0" smtClean="0"/>
              <a:t>Pediatrician</a:t>
            </a:r>
          </a:p>
        </p:txBody>
      </p:sp>
    </p:spTree>
    <p:extLst>
      <p:ext uri="{BB962C8B-B14F-4D97-AF65-F5344CB8AC3E}">
        <p14:creationId xmlns:p14="http://schemas.microsoft.com/office/powerpoint/2010/main" val="374528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7" y="748145"/>
            <a:ext cx="9033164" cy="537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73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433C-5BF5-F448-B5D7-3C6F1BC4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stats?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9BBB-9F39-784E-9349-D681E467D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Anxiety is the #1 mental health disorder among teens </a:t>
            </a:r>
            <a:r>
              <a:rPr lang="en-US" sz="3200" dirty="0" smtClean="0"/>
              <a:t>today</a:t>
            </a:r>
          </a:p>
          <a:p>
            <a:r>
              <a:rPr lang="en-US" sz="3200" dirty="0" smtClean="0"/>
              <a:t>Mean age of onset is 11; Girls diagnosed more often than boys</a:t>
            </a:r>
            <a:endParaRPr lang="en-US" sz="3200" dirty="0"/>
          </a:p>
          <a:p>
            <a:r>
              <a:rPr lang="en-US" sz="3200" dirty="0"/>
              <a:t>About 20% of teens experience depression before they reach adulthood</a:t>
            </a:r>
          </a:p>
          <a:p>
            <a:r>
              <a:rPr lang="en-US" sz="3200" dirty="0"/>
              <a:t>More than 1 in 20 US teens have anxiety or </a:t>
            </a:r>
            <a:r>
              <a:rPr lang="en-US" sz="3200" dirty="0" smtClean="0"/>
              <a:t>depression, often coexist</a:t>
            </a:r>
            <a:endParaRPr lang="en-US" sz="3200" dirty="0"/>
          </a:p>
          <a:p>
            <a:r>
              <a:rPr lang="en-US" sz="3200" dirty="0"/>
              <a:t>Suicide is the #2 cause of death among ages 10-24</a:t>
            </a:r>
          </a:p>
          <a:p>
            <a:r>
              <a:rPr lang="en-US" sz="3200" dirty="0"/>
              <a:t>Boys are more likely to die from suicide, while girls are more likely to report attempting suicide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857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3714-E879-4D45-9904-B0454B92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look for?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36848" y="2481578"/>
            <a:ext cx="4718304" cy="576262"/>
          </a:xfrm>
        </p:spPr>
        <p:txBody>
          <a:bodyPr/>
          <a:lstStyle/>
          <a:p>
            <a:pPr algn="ctr"/>
            <a:r>
              <a:rPr lang="en-US" sz="3600" dirty="0" smtClean="0"/>
              <a:t>Anxiety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8F450-A6EC-5A4E-976C-A7691367A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752589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 smtClean="0"/>
              <a:t>Feelings </a:t>
            </a:r>
            <a:r>
              <a:rPr lang="en-US" sz="2400" dirty="0"/>
              <a:t>of constant, exaggerated worry and tension</a:t>
            </a:r>
          </a:p>
          <a:p>
            <a:pPr lvl="1"/>
            <a:r>
              <a:rPr lang="en-US" sz="2400" dirty="0"/>
              <a:t>Always expecting the worst</a:t>
            </a:r>
          </a:p>
          <a:p>
            <a:pPr lvl="1"/>
            <a:r>
              <a:rPr lang="en-US" sz="2400" dirty="0"/>
              <a:t>Fear of failure</a:t>
            </a:r>
          </a:p>
          <a:p>
            <a:pPr lvl="1"/>
            <a:r>
              <a:rPr lang="en-US" sz="2400" dirty="0"/>
              <a:t>Difficulty sleeping, nightmares</a:t>
            </a:r>
          </a:p>
          <a:p>
            <a:pPr lvl="1"/>
            <a:r>
              <a:rPr lang="en-US" sz="2400" dirty="0"/>
              <a:t>Unexplained physical symptoms:  stomachache, headache, </a:t>
            </a:r>
            <a:r>
              <a:rPr lang="en-US" sz="2400" dirty="0" smtClean="0"/>
              <a:t>tiredness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001136" cy="3013847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en-US" sz="5500" dirty="0"/>
              <a:t>Intense anxiety about being in social situations</a:t>
            </a:r>
          </a:p>
          <a:p>
            <a:pPr lvl="1"/>
            <a:r>
              <a:rPr lang="en-US" sz="5500" dirty="0"/>
              <a:t>Fear of being rejected or humiliated</a:t>
            </a:r>
          </a:p>
          <a:p>
            <a:pPr lvl="1"/>
            <a:r>
              <a:rPr lang="en-US" sz="5500" dirty="0"/>
              <a:t>Racing thoughts and rapid heart rate</a:t>
            </a:r>
          </a:p>
          <a:p>
            <a:pPr lvl="1"/>
            <a:r>
              <a:rPr lang="en-US" sz="5500" dirty="0"/>
              <a:t>Fear of losing control or having a heart attack</a:t>
            </a:r>
          </a:p>
          <a:p>
            <a:pPr lvl="1"/>
            <a:r>
              <a:rPr lang="en-US" sz="5500" dirty="0"/>
              <a:t>Fear for the safety of primary caregivers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4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19AA-0313-3549-B2DB-69233460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look for?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36848" y="2476499"/>
            <a:ext cx="4718304" cy="576262"/>
          </a:xfrm>
        </p:spPr>
        <p:txBody>
          <a:bodyPr/>
          <a:lstStyle/>
          <a:p>
            <a:pPr algn="ctr"/>
            <a:r>
              <a:rPr lang="en-US" sz="3600" dirty="0" smtClean="0"/>
              <a:t>Depression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1273B-FD97-7742-B795-4982975FB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922407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Lack </a:t>
            </a:r>
            <a:r>
              <a:rPr lang="en-US" sz="2200" dirty="0"/>
              <a:t>of energy or motivation</a:t>
            </a:r>
          </a:p>
          <a:p>
            <a:pPr lvl="1"/>
            <a:r>
              <a:rPr lang="en-US" sz="2200" dirty="0"/>
              <a:t>Lack of interest in activities that used to be enjoyable</a:t>
            </a:r>
          </a:p>
          <a:p>
            <a:pPr lvl="1"/>
            <a:r>
              <a:rPr lang="en-US" sz="2200" dirty="0"/>
              <a:t>Difficulty with schoolwork</a:t>
            </a:r>
          </a:p>
          <a:p>
            <a:pPr lvl="1"/>
            <a:r>
              <a:rPr lang="en-US" sz="2200" dirty="0"/>
              <a:t>Sadness and hopelessness</a:t>
            </a:r>
          </a:p>
          <a:p>
            <a:pPr lvl="1"/>
            <a:r>
              <a:rPr lang="en-US" sz="2200" dirty="0"/>
              <a:t>Anger and rage; rebelliousness</a:t>
            </a:r>
          </a:p>
          <a:p>
            <a:pPr lvl="1"/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92240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200" dirty="0"/>
              <a:t>Feelings of being overwhelmed or inadequate</a:t>
            </a:r>
          </a:p>
          <a:p>
            <a:pPr lvl="1"/>
            <a:r>
              <a:rPr lang="en-US" sz="2200" dirty="0"/>
              <a:t>Problems making decisions</a:t>
            </a:r>
          </a:p>
          <a:p>
            <a:pPr lvl="1"/>
            <a:r>
              <a:rPr lang="en-US" sz="2200" dirty="0"/>
              <a:t>Changes in sleeping or eating habits</a:t>
            </a:r>
          </a:p>
          <a:p>
            <a:pPr lvl="1"/>
            <a:r>
              <a:rPr lang="en-US" sz="2200" dirty="0"/>
              <a:t>Isolation from peers and family</a:t>
            </a:r>
          </a:p>
          <a:p>
            <a:pPr lvl="1"/>
            <a:r>
              <a:rPr lang="en-US" sz="2200" dirty="0"/>
              <a:t>Signs of self harm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4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02EE-B1E7-7647-B483-8938DF95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look for?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36848" y="2483272"/>
            <a:ext cx="4718304" cy="576262"/>
          </a:xfrm>
        </p:spPr>
        <p:txBody>
          <a:bodyPr/>
          <a:lstStyle/>
          <a:p>
            <a:pPr algn="ctr"/>
            <a:r>
              <a:rPr lang="en-US" sz="3600" dirty="0"/>
              <a:t>Suicidal </a:t>
            </a:r>
            <a:r>
              <a:rPr lang="en-US" sz="3600" dirty="0" smtClean="0"/>
              <a:t>Ideation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85A2-9B02-2D49-977E-D0A75606C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909344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200" dirty="0" smtClean="0"/>
              <a:t>Threats </a:t>
            </a:r>
            <a:r>
              <a:rPr lang="en-US" sz="2200" dirty="0"/>
              <a:t>of suicide</a:t>
            </a:r>
          </a:p>
          <a:p>
            <a:pPr lvl="1"/>
            <a:r>
              <a:rPr lang="en-US" sz="2200" dirty="0"/>
              <a:t>Dramatic change in personality or appearance</a:t>
            </a:r>
          </a:p>
          <a:p>
            <a:pPr lvl="1"/>
            <a:r>
              <a:rPr lang="en-US" sz="2200" dirty="0"/>
              <a:t>Deep sense of hopelessness for a better tomorrow</a:t>
            </a:r>
          </a:p>
          <a:p>
            <a:pPr lvl="1"/>
            <a:r>
              <a:rPr lang="en-US" sz="2200" dirty="0"/>
              <a:t>Changes in eating or sleeping </a:t>
            </a:r>
            <a:r>
              <a:rPr lang="en-US" sz="2200" dirty="0" smtClean="0"/>
              <a:t>patterns</a:t>
            </a:r>
            <a:endParaRPr lang="en-US" sz="2200" dirty="0"/>
          </a:p>
          <a:p>
            <a:pPr marL="274320" lvl="1" indent="0">
              <a:buNone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3013847"/>
          </a:xfrm>
        </p:spPr>
        <p:txBody>
          <a:bodyPr/>
          <a:lstStyle/>
          <a:p>
            <a:pPr lvl="1"/>
            <a:r>
              <a:rPr lang="en-US" sz="2200" dirty="0"/>
              <a:t>Lack of interest in future plans</a:t>
            </a:r>
          </a:p>
          <a:p>
            <a:pPr lvl="1"/>
            <a:r>
              <a:rPr lang="en-US" sz="2200" dirty="0"/>
              <a:t>Verbal hints such as, “I won’t be here” or “It won’t matter”</a:t>
            </a:r>
          </a:p>
          <a:p>
            <a:pPr lvl="1"/>
            <a:r>
              <a:rPr lang="en-US" sz="2200" dirty="0"/>
              <a:t>Putting affairs in order</a:t>
            </a:r>
          </a:p>
          <a:p>
            <a:pPr lvl="1"/>
            <a:r>
              <a:rPr lang="en-US" sz="2200" dirty="0"/>
              <a:t>Change in school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8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arenting teens cartoo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678873"/>
            <a:ext cx="6040582" cy="552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47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3FFCC-84B9-FC42-98C9-DB95BA22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this </a:t>
            </a:r>
            <a:r>
              <a:rPr lang="en-US" dirty="0" smtClean="0"/>
              <a:t>angst coming </a:t>
            </a:r>
            <a:r>
              <a:rPr lang="en-US" dirty="0"/>
              <a:t>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94B73-91E5-8348-8A6C-1565D2F2F3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Heavy </a:t>
            </a:r>
            <a:r>
              <a:rPr lang="en-US" sz="2400" dirty="0"/>
              <a:t>academic, extracurricular, work and/or social </a:t>
            </a:r>
            <a:r>
              <a:rPr lang="en-US" sz="2400" dirty="0" smtClean="0"/>
              <a:t>demands</a:t>
            </a:r>
          </a:p>
          <a:p>
            <a:r>
              <a:rPr lang="en-US" dirty="0" smtClean="0"/>
              <a:t>School is performance-based, heavy testing</a:t>
            </a:r>
            <a:endParaRPr lang="en-US" sz="2400" dirty="0"/>
          </a:p>
          <a:p>
            <a:r>
              <a:rPr lang="en-US" sz="2400" dirty="0"/>
              <a:t>Loss of a loved one or a major change in the family</a:t>
            </a:r>
          </a:p>
          <a:p>
            <a:r>
              <a:rPr lang="en-US" sz="2400" dirty="0"/>
              <a:t>Electronics offer an unhealthy escape</a:t>
            </a:r>
          </a:p>
          <a:p>
            <a:r>
              <a:rPr lang="en-US" sz="2400" dirty="0"/>
              <a:t>Kids are protected from experiencing disappointment, sadness, failure, anger and </a:t>
            </a:r>
            <a:r>
              <a:rPr lang="en-US" sz="2400" dirty="0" smtClean="0"/>
              <a:t>guilt</a:t>
            </a:r>
          </a:p>
          <a:p>
            <a:r>
              <a:rPr lang="en-US" dirty="0" smtClean="0"/>
              <a:t>Social media dictates who they should be, with emphasis on appearance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Parents get caught up in the rat race of keeping up with the Jones’</a:t>
            </a:r>
          </a:p>
          <a:p>
            <a:r>
              <a:rPr lang="en-US" dirty="0" smtClean="0"/>
              <a:t>Parents </a:t>
            </a:r>
            <a:r>
              <a:rPr lang="en-US" dirty="0"/>
              <a:t>are parenting out of guilt and fear</a:t>
            </a:r>
          </a:p>
          <a:p>
            <a:r>
              <a:rPr lang="en-US" dirty="0"/>
              <a:t>Family hierarchies are mixed up</a:t>
            </a:r>
          </a:p>
          <a:p>
            <a:r>
              <a:rPr lang="en-US" dirty="0"/>
              <a:t>Kids are barometers for what is going on in the </a:t>
            </a:r>
            <a:r>
              <a:rPr lang="en-US" dirty="0" smtClean="0"/>
              <a:t>family</a:t>
            </a:r>
          </a:p>
          <a:p>
            <a:r>
              <a:rPr lang="en-US" dirty="0" smtClean="0"/>
              <a:t>Constant media reports of violence</a:t>
            </a:r>
            <a:endParaRPr lang="en-US" dirty="0"/>
          </a:p>
          <a:p>
            <a:r>
              <a:rPr lang="en-US" dirty="0" smtClean="0"/>
              <a:t>Bullying has become a 24/7 threat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6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dammerichct\AppData\Local\Microsoft\Windows\INetCache\Content.MSO\DB723FC4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1" y="651164"/>
            <a:ext cx="6761018" cy="5514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717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551</TotalTime>
  <Words>1264</Words>
  <Application>Microsoft Office PowerPoint</Application>
  <PresentationFormat>Widescreen</PresentationFormat>
  <Paragraphs>155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Wingdings</vt:lpstr>
      <vt:lpstr>Organic</vt:lpstr>
      <vt:lpstr>TEEN MENTAL HEALTH</vt:lpstr>
      <vt:lpstr>PowerPoint Presentation</vt:lpstr>
      <vt:lpstr>What are the stats?</vt:lpstr>
      <vt:lpstr>What should I look for?</vt:lpstr>
      <vt:lpstr>What should I look for? </vt:lpstr>
      <vt:lpstr>What should I look for?</vt:lpstr>
      <vt:lpstr>PowerPoint Presentation</vt:lpstr>
      <vt:lpstr>Where is this angst coming from?</vt:lpstr>
      <vt:lpstr>PowerPoint Presentation</vt:lpstr>
      <vt:lpstr>Calming your anxious child</vt:lpstr>
      <vt:lpstr>PowerPoint Presentation</vt:lpstr>
      <vt:lpstr>Eight things kids wish parents knew</vt:lpstr>
      <vt:lpstr>PowerPoint Presentation</vt:lpstr>
      <vt:lpstr>How do we build resilience in kids?</vt:lpstr>
      <vt:lpstr>Therapeutic strategies</vt:lpstr>
      <vt:lpstr>PowerPoint Presentation</vt:lpstr>
      <vt:lpstr>“What about my mental health?”</vt:lpstr>
      <vt:lpstr>What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 mental health</dc:title>
  <dc:creator>Stephanie Allegre</dc:creator>
  <cp:lastModifiedBy>Jenna Dammerich</cp:lastModifiedBy>
  <cp:revision>57</cp:revision>
  <dcterms:created xsi:type="dcterms:W3CDTF">2018-09-29T01:57:31Z</dcterms:created>
  <dcterms:modified xsi:type="dcterms:W3CDTF">2019-02-19T20:55:13Z</dcterms:modified>
</cp:coreProperties>
</file>